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71" r:id="rId2"/>
    <p:sldId id="276" r:id="rId3"/>
    <p:sldId id="275" r:id="rId4"/>
    <p:sldId id="280" r:id="rId5"/>
    <p:sldId id="281" r:id="rId6"/>
    <p:sldId id="272" r:id="rId7"/>
    <p:sldId id="283" r:id="rId8"/>
    <p:sldId id="282" r:id="rId9"/>
    <p:sldId id="284" r:id="rId10"/>
    <p:sldId id="273" r:id="rId11"/>
    <p:sldId id="274" r:id="rId12"/>
    <p:sldId id="277" r:id="rId13"/>
    <p:sldId id="279" r:id="rId14"/>
    <p:sldId id="286" r:id="rId15"/>
    <p:sldId id="285" r:id="rId16"/>
    <p:sldId id="288" r:id="rId17"/>
    <p:sldId id="289" r:id="rId18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2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-16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9ADB6-9408-4135-A8D8-DC0149B29CD1}" type="datetimeFigureOut">
              <a:rPr lang="cs-CZ" smtClean="0"/>
              <a:t>21.9.2020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AC8D8-4641-4FDD-827F-074705C40A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A517E76-AB6A-4E1D-9929-9FAF09614D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EE0F3FE8-3E82-4BE5-8C20-718AFC6DC4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75AD411-43F2-47C7-B151-4E72562CE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F414A-193E-4721-871F-133DF77D3AE4}" type="datetimeFigureOut">
              <a:rPr lang="cs-CZ" smtClean="0"/>
              <a:t>21.9.2020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50F76B7-E2F4-4920-BDB6-046F11B8F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C8974D0-6E00-47CA-9CE0-FC521434A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CD94-4C8C-46D0-8F9F-1E053126C3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38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C69139F-BC8D-40B2-A4A9-907832B97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A00C6403-DB93-4C93-BDF0-1E4595174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37C6096-6B75-43BF-856C-2F560720F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F414A-193E-4721-871F-133DF77D3AE4}" type="datetimeFigureOut">
              <a:rPr lang="cs-CZ" smtClean="0"/>
              <a:t>21.9.2020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96619C7-AB13-4A7E-B3EE-85CF789DE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31B8432-9F56-46D3-8536-E7AEF0D62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CD94-4C8C-46D0-8F9F-1E053126C3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764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49630827-2928-4806-A9BC-9D13D9FE92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53997E08-B65F-475C-8FD3-9B2F2DDA52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8DB5B8A-7E3E-4368-9486-2256F19C9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F414A-193E-4721-871F-133DF77D3AE4}" type="datetimeFigureOut">
              <a:rPr lang="cs-CZ" smtClean="0"/>
              <a:t>21.9.2020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9C9367F-F34A-407F-98A2-C00B2678A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7D8955C-B8B8-41F1-AE07-8ED2653CA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CD94-4C8C-46D0-8F9F-1E053126C3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882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77A4F09-EB69-4484-925E-42EEE5CA9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5CB5CC8-B000-45AD-AF0A-466F94D09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4330C34-5767-4AD2-AC1A-F9A48DC61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F414A-193E-4721-871F-133DF77D3AE4}" type="datetimeFigureOut">
              <a:rPr lang="cs-CZ" smtClean="0"/>
              <a:t>21.9.2020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CD5D421-EB25-472B-8B2E-1AD649C18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90BC04C3-B279-4FF2-89C5-C4CBB35B7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CD94-4C8C-46D0-8F9F-1E053126C3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936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C023CE9-5736-43F9-8B90-B0EB3134B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45D884DC-59BE-41FA-B85F-1E167AEBC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35C41C79-886A-44A9-B4AA-C3C9039FC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F414A-193E-4721-871F-133DF77D3AE4}" type="datetimeFigureOut">
              <a:rPr lang="cs-CZ" smtClean="0"/>
              <a:t>21.9.2020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1CC169A-7945-4E54-B89D-99FDB5FBC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C9E8539-9A55-46C7-A30D-996D2809C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CD94-4C8C-46D0-8F9F-1E053126C3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944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5A0DA4C-A4E3-45DC-84DB-5FD0F9B57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629ACD0-E864-4502-933F-C1713A34F2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9CA2635F-0970-4BC1-910F-5C478B01A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CAF2A6A7-483B-4DC5-A761-BAE807A39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F414A-193E-4721-871F-133DF77D3AE4}" type="datetimeFigureOut">
              <a:rPr lang="cs-CZ" smtClean="0"/>
              <a:t>21.9.2020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E8132AD4-5AFF-43F0-A618-CF5EF9956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ED0B2878-56B8-4D53-B3C8-7CB5CD657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CD94-4C8C-46D0-8F9F-1E053126C3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238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BADA4D4-5232-45C6-BBAD-0D397F44C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11E3A31B-CA88-4D0E-A40B-A4BE11E58D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9B2B416B-AAB0-446F-BF54-06D0330E61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45DA9ADC-28F2-493D-B80E-D16C6EABC0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A83EBF3C-3E2C-4764-B0F7-58EE0F866B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2AE02ED0-39F7-4A0D-A009-1BA1059D6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F414A-193E-4721-871F-133DF77D3AE4}" type="datetimeFigureOut">
              <a:rPr lang="cs-CZ" smtClean="0"/>
              <a:t>21.9.2020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93FA6B20-AAF9-478B-95DE-5F1ABEE12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522AA784-EE1A-41B0-BEE1-4500C69EE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CD94-4C8C-46D0-8F9F-1E053126C3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363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2F10311-CACE-4C79-95D5-A216094C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02994960-44C4-4DDE-92C4-28EFCEC79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F414A-193E-4721-871F-133DF77D3AE4}" type="datetimeFigureOut">
              <a:rPr lang="cs-CZ" smtClean="0"/>
              <a:t>21.9.2020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03C2E4F3-775D-417A-97E2-3F6CB2EF6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C2B68802-5188-4558-A66D-4090F0D60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CD94-4C8C-46D0-8F9F-1E053126C3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6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8594C0AB-9D5A-49E7-A544-647A4BEAD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F414A-193E-4721-871F-133DF77D3AE4}" type="datetimeFigureOut">
              <a:rPr lang="cs-CZ" smtClean="0"/>
              <a:t>21.9.2020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C29D7997-180A-4F5B-A93D-58F38A739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2DB50A9B-FC41-4FB3-A391-9E295F8F0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CD94-4C8C-46D0-8F9F-1E053126C3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6682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FF98928-0673-42A9-BFBE-98A1C454B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704723A-B4D7-4AFD-9916-610C4C677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3EEC9A6F-9811-47F1-9E7B-FAA9CCB55C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622A6FFE-4577-4FB4-A79A-91A538281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F414A-193E-4721-871F-133DF77D3AE4}" type="datetimeFigureOut">
              <a:rPr lang="cs-CZ" smtClean="0"/>
              <a:t>21.9.2020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EA418D85-63C6-4AB3-8BC7-CCB71F989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E0F02FE2-6A12-40A6-A99A-660016540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CD94-4C8C-46D0-8F9F-1E053126C3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249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2040A5C-30A5-4E9D-910F-D9854A37D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DDD6F439-E349-47E5-9594-83F813E05F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34EFAFD8-091A-46D4-BA2A-6C63E7682F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C201F701-5A77-4B96-AEFD-57E946C9D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F414A-193E-4721-871F-133DF77D3AE4}" type="datetimeFigureOut">
              <a:rPr lang="cs-CZ" smtClean="0"/>
              <a:t>21.9.2020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5A0605BD-A412-4F29-AB0D-76F564736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0AA8BB92-4DFE-4B0B-ABC2-A1577BA6C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CD94-4C8C-46D0-8F9F-1E053126C3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938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408133A6-6482-4379-A2A1-CFFC1C549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BE53BB93-C530-4E83-96CC-C95FC357F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CE02C7D-2F6D-4AF1-B7FA-BCE3065B8B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F414A-193E-4721-871F-133DF77D3AE4}" type="datetimeFigureOut">
              <a:rPr lang="cs-CZ" smtClean="0"/>
              <a:t>21.9.2020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95D5F968-1107-4DF4-BFE2-3847066F1F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8A2F963-D6F1-44F2-8621-CB276B61C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CD94-4C8C-46D0-8F9F-1E053126C3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484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fsv.cuni.cz/veda-vyzkum/vyzkumne-vedecke-projekty/specificky-vysokoskolsky-vyzku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fsv.cuni.cz/veda-vyzkum/vnitrouniverzitni-programy" TargetMode="External"/><Relationship Id="rId2" Type="http://schemas.openxmlformats.org/officeDocument/2006/relationships/hyperlink" Target="https://fsv.cuni.cz/veda-vyzkum/vnitrouniverzitni-programy/progres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lavkovanadace.cz/" TargetMode="External"/><Relationship Id="rId2" Type="http://schemas.openxmlformats.org/officeDocument/2006/relationships/hyperlink" Target="http://www.nadacesophia.cz/prisp.as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nclf.cz/nadacni-program/" TargetMode="External"/><Relationship Id="rId4" Type="http://schemas.openxmlformats.org/officeDocument/2006/relationships/hyperlink" Target="https://www.vnjh.cz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sv.cuni.cz/veda-vyzkum/aktualni-vyzvy-veda-vyzkum/grantovy-rok" TargetMode="External"/><Relationship Id="rId2" Type="http://schemas.openxmlformats.org/officeDocument/2006/relationships/hyperlink" Target="https://fsv.cuni.cz/veda-vyzkum/aktualni-vyzvy-veda-vyzku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eva.hornickova@fsv.cuni.cz" TargetMode="External"/><Relationship Id="rId2" Type="http://schemas.openxmlformats.org/officeDocument/2006/relationships/hyperlink" Target="https://fsv.cuni.cz/fakulta/dekanat/oddeleni-vedy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s.cuni.cz/webapps/?lang=c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sv.cuni.cz/veda-vyzkum/aktualni-vyzvy-veda-vyzkum" TargetMode="External"/><Relationship Id="rId2" Type="http://schemas.openxmlformats.org/officeDocument/2006/relationships/hyperlink" Target="https://cuni.cz/UK-2446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va.hornickova@fsv.cuni.cz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uni.cz/UKEN-1340.html" TargetMode="External"/><Relationship Id="rId2" Type="http://schemas.openxmlformats.org/officeDocument/2006/relationships/hyperlink" Target="https://login-veda.is.cuni.cz/idp/Authn/UserPassword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va.hornickova@fsv.cuni.cz" TargetMode="External"/><Relationship Id="rId4" Type="http://schemas.openxmlformats.org/officeDocument/2006/relationships/hyperlink" Target="https://fsv.cuni.cz/veda-vyzkum/aktualni-vyzvy-veda-vyzku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7" descr="karolinum__">
            <a:extLst>
              <a:ext uri="{FF2B5EF4-FFF2-40B4-BE49-F238E27FC236}">
                <a16:creationId xmlns:a16="http://schemas.microsoft.com/office/drawing/2014/main" xmlns="" id="{621B7F5A-4FC9-4619-955D-255B2CDBE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72" b="2278"/>
          <a:stretch>
            <a:fillRect/>
          </a:stretch>
        </p:blipFill>
        <p:spPr bwMode="auto">
          <a:xfrm>
            <a:off x="1524000" y="0"/>
            <a:ext cx="9144000" cy="693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Rectangle 5">
            <a:extLst>
              <a:ext uri="{FF2B5EF4-FFF2-40B4-BE49-F238E27FC236}">
                <a16:creationId xmlns:a16="http://schemas.microsoft.com/office/drawing/2014/main" xmlns="" id="{615E3F5D-05B6-4A1D-8A95-7ADA00A69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9676" y="2852739"/>
            <a:ext cx="5661025" cy="2663825"/>
          </a:xfrm>
          <a:prstGeom prst="rect">
            <a:avLst/>
          </a:prstGeom>
          <a:solidFill>
            <a:srgbClr val="EA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00">
              <a:solidFill>
                <a:schemeClr val="bg1"/>
              </a:solidFill>
            </a:endParaRPr>
          </a:p>
        </p:txBody>
      </p:sp>
      <p:sp>
        <p:nvSpPr>
          <p:cNvPr id="14339" name="Rectangle 6">
            <a:extLst>
              <a:ext uri="{FF2B5EF4-FFF2-40B4-BE49-F238E27FC236}">
                <a16:creationId xmlns:a16="http://schemas.microsoft.com/office/drawing/2014/main" xmlns="" id="{B0E7B5B5-11F9-48EE-81DE-57F7F948148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219701" y="3090863"/>
            <a:ext cx="5529263" cy="188595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cs-CZ" altLang="cs-CZ" sz="240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cs-CZ" altLang="cs-CZ" sz="24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altLang="cs-CZ" sz="2400" dirty="0">
                <a:solidFill>
                  <a:schemeClr val="bg1"/>
                </a:solidFill>
                <a:latin typeface="Calibri" panose="020F0502020204030204" pitchFamily="34" charset="0"/>
              </a:rPr>
              <a:t>FSV UK Welcome Week for PhD Students</a:t>
            </a:r>
            <a:br>
              <a:rPr lang="en-GB" altLang="cs-CZ" sz="24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altLang="cs-CZ" sz="240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GB" altLang="cs-CZ" sz="24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cs-CZ" altLang="cs-CZ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Grant </a:t>
            </a:r>
            <a:r>
              <a:rPr lang="en-GB" altLang="cs-CZ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Opportunities for Young Researchers at Charles University </a:t>
            </a:r>
            <a:br>
              <a:rPr lang="en-GB" altLang="cs-CZ" sz="24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altLang="cs-CZ" sz="240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GB" altLang="cs-CZ" sz="24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cs-CZ" altLang="cs-CZ" sz="2000" dirty="0">
                <a:solidFill>
                  <a:schemeClr val="bg1"/>
                </a:solidFill>
                <a:latin typeface="Calibri" panose="020F0502020204030204" pitchFamily="34" charset="0"/>
              </a:rPr>
              <a:t>Eva Horníčková, </a:t>
            </a:r>
            <a:r>
              <a:rPr lang="cs-CZ" altLang="cs-CZ" sz="2000" dirty="0" err="1">
                <a:solidFill>
                  <a:schemeClr val="bg1"/>
                </a:solidFill>
                <a:latin typeface="Calibri" panose="020F0502020204030204" pitchFamily="34" charset="0"/>
              </a:rPr>
              <a:t>Research</a:t>
            </a:r>
            <a:r>
              <a:rPr lang="cs-CZ" altLang="cs-CZ" sz="2000" dirty="0">
                <a:solidFill>
                  <a:schemeClr val="bg1"/>
                </a:solidFill>
                <a:latin typeface="Calibri" panose="020F0502020204030204" pitchFamily="34" charset="0"/>
              </a:rPr>
              <a:t> Office</a:t>
            </a:r>
            <a:endParaRPr lang="en-GB" altLang="cs-CZ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14340" name="Picture 8">
            <a:extLst>
              <a:ext uri="{FF2B5EF4-FFF2-40B4-BE49-F238E27FC236}">
                <a16:creationId xmlns:a16="http://schemas.microsoft.com/office/drawing/2014/main" xmlns="" id="{F51E311A-59BD-453E-BC6A-BA5D5BAAE8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36"/>
          <a:stretch>
            <a:fillRect/>
          </a:stretch>
        </p:blipFill>
        <p:spPr bwMode="auto">
          <a:xfrm>
            <a:off x="1524000" y="5826126"/>
            <a:ext cx="9144000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E29296CE-CEC4-48FA-8A3E-D92CEA429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48" y="337693"/>
            <a:ext cx="10515600" cy="1325563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cs-CZ" b="1" dirty="0" err="1"/>
              <a:t>Institutional</a:t>
            </a:r>
            <a:r>
              <a:rPr lang="cs-CZ" b="1" dirty="0"/>
              <a:t> </a:t>
            </a:r>
            <a:r>
              <a:rPr lang="cs-CZ" b="1" dirty="0" err="1"/>
              <a:t>possibilities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631AD7A2-7CEB-4D09-A5D1-732B94884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 err="1"/>
              <a:t>Specific</a:t>
            </a:r>
            <a:r>
              <a:rPr lang="cs-CZ" b="1" dirty="0"/>
              <a:t> </a:t>
            </a:r>
            <a:r>
              <a:rPr lang="cs-CZ" b="1" dirty="0" smtClean="0"/>
              <a:t>University </a:t>
            </a:r>
            <a:r>
              <a:rPr lang="cs-CZ" b="1" dirty="0" err="1" smtClean="0"/>
              <a:t>Research</a:t>
            </a:r>
            <a:endParaRPr lang="cs-CZ" b="1" dirty="0"/>
          </a:p>
          <a:p>
            <a:pPr marL="0" indent="0" algn="ctr">
              <a:buNone/>
            </a:pPr>
            <a:r>
              <a:rPr lang="cs-CZ" b="1" dirty="0"/>
              <a:t>(Specifický vysokoškolský výzkum – SVV)</a:t>
            </a:r>
          </a:p>
          <a:p>
            <a:pPr>
              <a:buFontTx/>
              <a:buChar char="-"/>
            </a:pPr>
            <a:r>
              <a:rPr lang="en-GB" dirty="0"/>
              <a:t>Specified mainly for Ph.D. students</a:t>
            </a:r>
          </a:p>
          <a:p>
            <a:pPr>
              <a:buFontTx/>
              <a:buChar char="-"/>
            </a:pPr>
            <a:r>
              <a:rPr lang="en-GB" dirty="0"/>
              <a:t>Each institute has one project</a:t>
            </a:r>
          </a:p>
          <a:p>
            <a:pPr>
              <a:buFontTx/>
              <a:buChar char="-"/>
            </a:pPr>
            <a:r>
              <a:rPr lang="en-GB" dirty="0"/>
              <a:t>Overview of the actual project including the coordinators - </a:t>
            </a:r>
            <a:r>
              <a:rPr lang="en-GB" dirty="0">
                <a:hlinkClick r:id="rId2"/>
              </a:rPr>
              <a:t>https://fsv.cuni.cz/veda-vyzkum/vyzkumne-vedecke-projekty/specificky-vysokoskolsky-vyzkum</a:t>
            </a:r>
            <a:endParaRPr lang="en-GB" dirty="0"/>
          </a:p>
          <a:p>
            <a:pPr>
              <a:buFontTx/>
              <a:buChar char="-"/>
            </a:pPr>
            <a:r>
              <a:rPr lang="en-GB" dirty="0"/>
              <a:t>Stipend for research, publications, travel (individual according to the institute rules)</a:t>
            </a:r>
          </a:p>
        </p:txBody>
      </p:sp>
    </p:spTree>
    <p:extLst>
      <p:ext uri="{BB962C8B-B14F-4D97-AF65-F5344CB8AC3E}">
        <p14:creationId xmlns:p14="http://schemas.microsoft.com/office/powerpoint/2010/main" val="1724599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E29296CE-CEC4-48FA-8A3E-D92CEA42925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cs-CZ" b="1" dirty="0" err="1"/>
              <a:t>Institutional</a:t>
            </a:r>
            <a:r>
              <a:rPr lang="cs-CZ" b="1" dirty="0"/>
              <a:t> </a:t>
            </a:r>
            <a:r>
              <a:rPr lang="cs-CZ" b="1" dirty="0" err="1"/>
              <a:t>possibilities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631AD7A2-7CEB-4D09-A5D1-732B948844D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Programme </a:t>
            </a:r>
            <a:r>
              <a:rPr lang="en-GB" b="1" dirty="0" err="1"/>
              <a:t>Progres</a:t>
            </a:r>
            <a:r>
              <a:rPr lang="en-GB" b="1" dirty="0"/>
              <a:t> </a:t>
            </a:r>
          </a:p>
          <a:p>
            <a:r>
              <a:rPr lang="en-GB" dirty="0"/>
              <a:t>Overview of running program at FSS - </a:t>
            </a:r>
            <a:r>
              <a:rPr lang="en-GB" dirty="0">
                <a:hlinkClick r:id="rId2"/>
              </a:rPr>
              <a:t>https://fsv.cuni.cz/veda-vyzkum/vnitrouniverzitni-programy/progres</a:t>
            </a:r>
            <a:endParaRPr lang="en-GB" dirty="0"/>
          </a:p>
          <a:p>
            <a:r>
              <a:rPr lang="en-GB" dirty="0"/>
              <a:t>Decision</a:t>
            </a:r>
            <a:r>
              <a:rPr lang="cs-CZ" dirty="0"/>
              <a:t>s</a:t>
            </a:r>
            <a:r>
              <a:rPr lang="en-GB" dirty="0"/>
              <a:t> about the team and about budget – directors of the institute.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endParaRPr lang="cs-CZ" dirty="0"/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xmlns="" id="{BD7318A4-2751-4126-992E-2FD279ED627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University Research Centre (UNCE) + Primus projects</a:t>
            </a:r>
          </a:p>
          <a:p>
            <a:r>
              <a:rPr lang="en-GB" dirty="0"/>
              <a:t> individual projects with the PI</a:t>
            </a:r>
          </a:p>
          <a:p>
            <a:r>
              <a:rPr lang="en-GB" dirty="0"/>
              <a:t>Overview of the projects - </a:t>
            </a:r>
            <a:r>
              <a:rPr lang="en-GB" dirty="0">
                <a:hlinkClick r:id="rId3"/>
              </a:rPr>
              <a:t>https://fsv.cuni.cz/veda-vyzkum/vnitrouniverzitni-programy</a:t>
            </a:r>
            <a:endParaRPr lang="en-GB" dirty="0"/>
          </a:p>
          <a:p>
            <a:r>
              <a:rPr lang="en-GB" dirty="0"/>
              <a:t>Ph.D. students are expected team members.</a:t>
            </a:r>
          </a:p>
        </p:txBody>
      </p:sp>
    </p:spTree>
    <p:extLst>
      <p:ext uri="{BB962C8B-B14F-4D97-AF65-F5344CB8AC3E}">
        <p14:creationId xmlns:p14="http://schemas.microsoft.com/office/powerpoint/2010/main" val="4203720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E29296CE-CEC4-48FA-8A3E-D92CEA42925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cs-CZ" b="1" dirty="0" err="1"/>
              <a:t>External</a:t>
            </a:r>
            <a:r>
              <a:rPr lang="cs-CZ" b="1" dirty="0"/>
              <a:t> </a:t>
            </a:r>
            <a:r>
              <a:rPr lang="cs-CZ" b="1" dirty="0" err="1"/>
              <a:t>opportunities</a:t>
            </a:r>
            <a:endParaRPr lang="cs-CZ" b="1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C56569AE-39B4-4D46-A528-505BE8D7A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4800" b="1" dirty="0"/>
              <a:t>Foundations </a:t>
            </a:r>
          </a:p>
          <a:p>
            <a:pPr>
              <a:spcAft>
                <a:spcPts val="1200"/>
              </a:spcAft>
            </a:pPr>
            <a:r>
              <a:rPr lang="en-GB" dirty="0"/>
              <a:t>Sophia Foundation (focused on Economics) - </a:t>
            </a:r>
            <a:r>
              <a:rPr lang="en-GB" dirty="0">
                <a:hlinkClick r:id="rId2"/>
              </a:rPr>
              <a:t>http://www.nadacesophia.cz/prisp.asp</a:t>
            </a:r>
            <a:r>
              <a:rPr lang="cs-CZ" dirty="0"/>
              <a:t> </a:t>
            </a:r>
            <a:endParaRPr lang="en-GB" dirty="0"/>
          </a:p>
          <a:p>
            <a:pPr>
              <a:spcAft>
                <a:spcPts val="1200"/>
              </a:spcAft>
            </a:pPr>
            <a:r>
              <a:rPr lang="en-GB" dirty="0"/>
              <a:t>Josef </a:t>
            </a:r>
            <a:r>
              <a:rPr lang="en-GB" dirty="0" err="1"/>
              <a:t>Hlávka</a:t>
            </a:r>
            <a:r>
              <a:rPr lang="en-GB" dirty="0"/>
              <a:t> Foundation - </a:t>
            </a:r>
            <a:r>
              <a:rPr lang="en-GB" dirty="0">
                <a:hlinkClick r:id="rId3"/>
              </a:rPr>
              <a:t>http://www.hlavkovanadace.cz/</a:t>
            </a:r>
            <a:r>
              <a:rPr lang="cs-CZ" dirty="0"/>
              <a:t> </a:t>
            </a:r>
            <a:endParaRPr lang="en-GB" dirty="0"/>
          </a:p>
          <a:p>
            <a:pPr>
              <a:spcAft>
                <a:spcPts val="1200"/>
              </a:spcAft>
            </a:pPr>
            <a:r>
              <a:rPr lang="en-GB" dirty="0"/>
              <a:t>Jan Hus Educational Foundation - </a:t>
            </a:r>
            <a:r>
              <a:rPr lang="en-GB" dirty="0">
                <a:hlinkClick r:id="rId4"/>
              </a:rPr>
              <a:t>https://www.vnjh.cz/</a:t>
            </a:r>
            <a:endParaRPr lang="en-GB" dirty="0"/>
          </a:p>
          <a:p>
            <a:pPr>
              <a:spcAft>
                <a:spcPts val="1200"/>
              </a:spcAft>
            </a:pPr>
            <a:r>
              <a:rPr lang="en-GB" dirty="0"/>
              <a:t>Czech Literary Fond Foundation – travel stipends - </a:t>
            </a:r>
            <a:r>
              <a:rPr lang="en-GB" dirty="0">
                <a:hlinkClick r:id="rId5"/>
              </a:rPr>
              <a:t>https://nclf.cz/nadacni-program/</a:t>
            </a:r>
            <a:r>
              <a:rPr lang="cs-CZ" dirty="0"/>
              <a:t> </a:t>
            </a:r>
            <a:endParaRPr lang="en-GB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4416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E29296CE-CEC4-48FA-8A3E-D92CEA42925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cs-CZ" b="1" dirty="0" err="1"/>
              <a:t>Research</a:t>
            </a:r>
            <a:r>
              <a:rPr lang="cs-CZ" b="1" dirty="0"/>
              <a:t> Office </a:t>
            </a:r>
            <a:r>
              <a:rPr lang="cs-CZ" b="1" dirty="0" err="1"/>
              <a:t>at</a:t>
            </a:r>
            <a:r>
              <a:rPr lang="cs-CZ" b="1" dirty="0"/>
              <a:t> </a:t>
            </a:r>
            <a:r>
              <a:rPr lang="cs-CZ" b="1" dirty="0" err="1"/>
              <a:t>Faculty</a:t>
            </a:r>
            <a:endParaRPr lang="cs-CZ" b="1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C56569AE-39B4-4D46-A528-505BE8D7A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Information about the open calls - </a:t>
            </a:r>
            <a:r>
              <a:rPr lang="en-GB" dirty="0">
                <a:hlinkClick r:id="rId2"/>
              </a:rPr>
              <a:t>https://fsv.cuni.cz/veda-vyzkum/aktualni-vyzvy-veda-vyzkum</a:t>
            </a:r>
            <a:endParaRPr lang="en-GB" dirty="0"/>
          </a:p>
          <a:p>
            <a:r>
              <a:rPr lang="en-GB" dirty="0"/>
              <a:t>Information about the regular announced grant competition –</a:t>
            </a:r>
            <a:r>
              <a:rPr lang="cs-CZ" dirty="0"/>
              <a:t> </a:t>
            </a:r>
            <a:r>
              <a:rPr lang="en-GB" dirty="0">
                <a:hlinkClick r:id="rId3"/>
              </a:rPr>
              <a:t>https://fsv.cuni.cz/veda-vyzkum/aktualni-vyzvy-veda-vyzkum/grantovy-rok</a:t>
            </a:r>
            <a:endParaRPr lang="en-GB" dirty="0"/>
          </a:p>
          <a:p>
            <a:r>
              <a:rPr lang="en-GB" dirty="0"/>
              <a:t>The manuals for the main competitions also in English.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8488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E29296CE-CEC4-48FA-8A3E-D92CEA42925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cs-CZ" b="1" dirty="0" err="1"/>
              <a:t>Research</a:t>
            </a:r>
            <a:r>
              <a:rPr lang="cs-CZ" b="1" dirty="0"/>
              <a:t> Office </a:t>
            </a:r>
            <a:r>
              <a:rPr lang="cs-CZ" b="1" dirty="0" err="1"/>
              <a:t>at</a:t>
            </a:r>
            <a:r>
              <a:rPr lang="cs-CZ" b="1" dirty="0"/>
              <a:t> </a:t>
            </a:r>
            <a:r>
              <a:rPr lang="cs-CZ" b="1" dirty="0" err="1"/>
              <a:t>Faculty</a:t>
            </a:r>
            <a:endParaRPr lang="cs-CZ" b="1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C56569AE-39B4-4D46-A528-505BE8D7A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Research office helps with the technical parts of the proposal, with the budget, with the institutional attachments, arranges the necessary signatures of dean/rector and usually submits the proposal to the grant agency.</a:t>
            </a:r>
          </a:p>
          <a:p>
            <a:r>
              <a:rPr lang="en-GB" b="1" dirty="0"/>
              <a:t>All submissions of the research proposals – please through the Research office.</a:t>
            </a:r>
          </a:p>
          <a:p>
            <a:r>
              <a:rPr lang="en-GB" dirty="0"/>
              <a:t>If the proposal gets the financial support, we help with the start of the project, with reports, with changes and with questions connected with the </a:t>
            </a:r>
            <a:r>
              <a:rPr lang="cs-CZ" dirty="0"/>
              <a:t>grant </a:t>
            </a:r>
            <a:r>
              <a:rPr lang="en-GB" dirty="0"/>
              <a:t>rules.</a:t>
            </a:r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4276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E29296CE-CEC4-48FA-8A3E-D92CEA42925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cs-CZ" b="1" dirty="0" err="1"/>
              <a:t>Research</a:t>
            </a:r>
            <a:r>
              <a:rPr lang="cs-CZ" b="1" dirty="0"/>
              <a:t> Office </a:t>
            </a:r>
            <a:r>
              <a:rPr lang="cs-CZ" b="1" dirty="0" err="1"/>
              <a:t>at</a:t>
            </a:r>
            <a:r>
              <a:rPr lang="cs-CZ" b="1" dirty="0"/>
              <a:t> </a:t>
            </a:r>
            <a:r>
              <a:rPr lang="cs-CZ" b="1" dirty="0" err="1"/>
              <a:t>Faculty</a:t>
            </a:r>
            <a:endParaRPr lang="cs-CZ" b="1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C56569AE-39B4-4D46-A528-505BE8D7A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Smetanovo nábř. 6, </a:t>
            </a:r>
            <a:r>
              <a:rPr lang="en-GB" dirty="0" err="1"/>
              <a:t>Hollar</a:t>
            </a:r>
            <a:r>
              <a:rPr lang="en-GB" dirty="0"/>
              <a:t> building</a:t>
            </a:r>
            <a:r>
              <a:rPr lang="cs-CZ" dirty="0"/>
              <a:t>, </a:t>
            </a:r>
            <a:r>
              <a:rPr lang="en-GB" dirty="0"/>
              <a:t>1 floor, </a:t>
            </a:r>
            <a:r>
              <a:rPr lang="cs-CZ" dirty="0"/>
              <a:t>r</a:t>
            </a:r>
            <a:r>
              <a:rPr lang="en-GB" dirty="0" err="1"/>
              <a:t>oom</a:t>
            </a:r>
            <a:r>
              <a:rPr lang="en-GB" dirty="0"/>
              <a:t> 114 </a:t>
            </a:r>
          </a:p>
          <a:p>
            <a:r>
              <a:rPr lang="en-GB" dirty="0"/>
              <a:t>Overview of the staff - </a:t>
            </a:r>
            <a:r>
              <a:rPr lang="en-GB" dirty="0">
                <a:hlinkClick r:id="rId2"/>
              </a:rPr>
              <a:t>https://fsv.cuni.cz/fakulta/dekanat/oddeleni-vedy</a:t>
            </a:r>
            <a:r>
              <a:rPr lang="en-GB" dirty="0"/>
              <a:t> – 4 persons for the different grant competitions</a:t>
            </a:r>
          </a:p>
          <a:p>
            <a:r>
              <a:rPr lang="en-GB" dirty="0"/>
              <a:t>If you do not know please contact Eva Horníčková, </a:t>
            </a:r>
            <a:r>
              <a:rPr lang="en-GB" dirty="0">
                <a:hlinkClick r:id="rId3"/>
              </a:rPr>
              <a:t>eva.hornickova@fsv.cuni.cz</a:t>
            </a:r>
            <a:r>
              <a:rPr lang="en-GB" dirty="0"/>
              <a:t>, phone 222 112 267.</a:t>
            </a:r>
          </a:p>
          <a:p>
            <a:pPr marL="0" indent="0" algn="ctr">
              <a:buNone/>
            </a:pPr>
            <a:endParaRPr lang="cs-CZ" sz="4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3510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E29296CE-CEC4-48FA-8A3E-D92CEA429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772" y="233319"/>
            <a:ext cx="10515600" cy="1325563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cs-CZ" b="1" dirty="0" smtClean="0"/>
              <a:t>Charles University </a:t>
            </a:r>
            <a:r>
              <a:rPr lang="cs-CZ" b="1" dirty="0" err="1" smtClean="0"/>
              <a:t>Courses</a:t>
            </a:r>
            <a:endParaRPr lang="cs-CZ" b="1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263" y="1621189"/>
            <a:ext cx="3232726" cy="4573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60499" y="-7262813"/>
            <a:ext cx="2544399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9169" y="1622483"/>
            <a:ext cx="3103602" cy="4572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48864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7" descr="karolinum__">
            <a:extLst>
              <a:ext uri="{FF2B5EF4-FFF2-40B4-BE49-F238E27FC236}">
                <a16:creationId xmlns:a16="http://schemas.microsoft.com/office/drawing/2014/main" xmlns="" id="{621B7F5A-4FC9-4619-955D-255B2CDBE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72" b="2278"/>
          <a:stretch>
            <a:fillRect/>
          </a:stretch>
        </p:blipFill>
        <p:spPr bwMode="auto">
          <a:xfrm>
            <a:off x="1524000" y="0"/>
            <a:ext cx="9144000" cy="693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Rectangle 5">
            <a:extLst>
              <a:ext uri="{FF2B5EF4-FFF2-40B4-BE49-F238E27FC236}">
                <a16:creationId xmlns:a16="http://schemas.microsoft.com/office/drawing/2014/main" xmlns="" id="{615E3F5D-05B6-4A1D-8A95-7ADA00A69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9676" y="2852739"/>
            <a:ext cx="5661025" cy="2663825"/>
          </a:xfrm>
          <a:prstGeom prst="rect">
            <a:avLst/>
          </a:prstGeom>
          <a:solidFill>
            <a:srgbClr val="EA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00">
              <a:solidFill>
                <a:schemeClr val="bg1"/>
              </a:solidFill>
            </a:endParaRPr>
          </a:p>
        </p:txBody>
      </p:sp>
      <p:sp>
        <p:nvSpPr>
          <p:cNvPr id="14339" name="Rectangle 6">
            <a:extLst>
              <a:ext uri="{FF2B5EF4-FFF2-40B4-BE49-F238E27FC236}">
                <a16:creationId xmlns:a16="http://schemas.microsoft.com/office/drawing/2014/main" xmlns="" id="{B0E7B5B5-11F9-48EE-81DE-57F7F948148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219701" y="3090863"/>
            <a:ext cx="5529263" cy="1885950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sz="240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cs-CZ" altLang="cs-CZ" sz="24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cs-CZ" altLang="cs-CZ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cs-CZ" altLang="cs-CZ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cs-CZ" altLang="cs-CZ" sz="240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cs-CZ" altLang="cs-CZ" sz="24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cs-CZ" altLang="cs-CZ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cs-CZ" altLang="cs-CZ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cs-CZ" altLang="cs-CZ" sz="240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cs-CZ" altLang="cs-CZ" sz="24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2000" b="1" dirty="0" smtClean="0">
                <a:solidFill>
                  <a:schemeClr val="bg1"/>
                </a:solidFill>
                <a:latin typeface="Gill Sans"/>
              </a:rPr>
              <a:t>Thank </a:t>
            </a:r>
            <a:r>
              <a:rPr lang="en-US" sz="2000" b="1" dirty="0">
                <a:solidFill>
                  <a:schemeClr val="bg1"/>
                </a:solidFill>
                <a:latin typeface="Gill Sans"/>
              </a:rPr>
              <a:t>you for your attention!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GB" altLang="cs-CZ" sz="2400" b="1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GB" altLang="cs-CZ" sz="24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altLang="cs-CZ" sz="240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GB" altLang="cs-CZ" sz="24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en-GB" altLang="cs-CZ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14340" name="Picture 8">
            <a:extLst>
              <a:ext uri="{FF2B5EF4-FFF2-40B4-BE49-F238E27FC236}">
                <a16:creationId xmlns:a16="http://schemas.microsoft.com/office/drawing/2014/main" xmlns="" id="{F51E311A-59BD-453E-BC6A-BA5D5BAAE8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36"/>
          <a:stretch>
            <a:fillRect/>
          </a:stretch>
        </p:blipFill>
        <p:spPr bwMode="auto">
          <a:xfrm>
            <a:off x="1524000" y="5826126"/>
            <a:ext cx="9144000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0071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00513C5-9ECF-4C03-AE9F-A33A232BEC5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en-GB" b="1" dirty="0"/>
              <a:t>Short overview</a:t>
            </a:r>
            <a:endParaRPr lang="en-GB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7F39D038-7B58-4AFB-A968-CE63950CC9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Individual opportunities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90D2934B-127B-4010-BA9C-C003761891E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Grant Agency of Charles University (GAUK)</a:t>
            </a:r>
          </a:p>
          <a:p>
            <a:r>
              <a:rPr lang="en-GB" dirty="0"/>
              <a:t>Programme START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FB1A5212-79F3-49C6-89F9-F85DC8397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Institutional opportunities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12BEBB5D-0F44-4447-8BED-9EDF67A1877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/>
              <a:t>Specific </a:t>
            </a:r>
            <a:r>
              <a:rPr lang="cs-CZ" dirty="0" smtClean="0"/>
              <a:t>University R</a:t>
            </a:r>
            <a:r>
              <a:rPr lang="en-GB" dirty="0" err="1" smtClean="0"/>
              <a:t>esearch</a:t>
            </a:r>
            <a:r>
              <a:rPr lang="en-GB" dirty="0" smtClean="0"/>
              <a:t> (</a:t>
            </a:r>
            <a:r>
              <a:rPr lang="en-GB" dirty="0" err="1"/>
              <a:t>Specifický</a:t>
            </a:r>
            <a:r>
              <a:rPr lang="en-GB" dirty="0"/>
              <a:t> </a:t>
            </a:r>
            <a:r>
              <a:rPr lang="en-GB" dirty="0" err="1"/>
              <a:t>vysokoškolský</a:t>
            </a:r>
            <a:r>
              <a:rPr lang="en-GB" dirty="0"/>
              <a:t> </a:t>
            </a:r>
            <a:r>
              <a:rPr lang="en-GB" dirty="0" err="1"/>
              <a:t>výzkum</a:t>
            </a:r>
            <a:r>
              <a:rPr lang="en-GB" dirty="0"/>
              <a:t> – SVV)</a:t>
            </a:r>
          </a:p>
          <a:p>
            <a:r>
              <a:rPr lang="en-GB" dirty="0"/>
              <a:t>Programme </a:t>
            </a:r>
            <a:r>
              <a:rPr lang="en-GB" dirty="0" err="1"/>
              <a:t>Progres</a:t>
            </a:r>
            <a:endParaRPr lang="en-GB" dirty="0"/>
          </a:p>
          <a:p>
            <a:r>
              <a:rPr lang="en-GB" dirty="0"/>
              <a:t>University Research Centre (UNCE</a:t>
            </a:r>
            <a:r>
              <a:rPr lang="en-GB" dirty="0" smtClean="0"/>
              <a:t>)</a:t>
            </a:r>
            <a:r>
              <a:rPr lang="cs-CZ" dirty="0" smtClean="0"/>
              <a:t> + Primus </a:t>
            </a:r>
            <a:r>
              <a:rPr lang="cs-CZ" dirty="0" err="1" smtClean="0"/>
              <a:t>projects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9914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E29296CE-CEC4-48FA-8A3E-D92CEA42925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en-GB" b="1"/>
              <a:t>Grant Agency of Charles University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631AD7A2-7CEB-4D09-A5D1-732B94884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/>
              <a:t>Duration </a:t>
            </a:r>
            <a:r>
              <a:rPr lang="en-GB" b="1" dirty="0"/>
              <a:t>1, 2 or 3 years</a:t>
            </a:r>
            <a:r>
              <a:rPr lang="en-GB" dirty="0"/>
              <a:t>.</a:t>
            </a:r>
          </a:p>
          <a:p>
            <a:pPr>
              <a:spcAft>
                <a:spcPts val="600"/>
              </a:spcAft>
            </a:pPr>
            <a:r>
              <a:rPr lang="en-GB" dirty="0"/>
              <a:t>Team – principal investigator (PI) + supervisor + other students (M.A. or Ph.D.).</a:t>
            </a:r>
            <a:r>
              <a:rPr lang="cs-CZ" dirty="0"/>
              <a:t> </a:t>
            </a:r>
            <a:r>
              <a:rPr lang="en-GB" dirty="0"/>
              <a:t>Also as individual project</a:t>
            </a:r>
            <a:r>
              <a:rPr lang="cs-CZ" dirty="0"/>
              <a:t> </a:t>
            </a:r>
            <a:r>
              <a:rPr lang="cs-CZ" dirty="0" err="1"/>
              <a:t>possible</a:t>
            </a:r>
            <a:r>
              <a:rPr lang="en-GB" dirty="0"/>
              <a:t> (PI + supervisor).</a:t>
            </a:r>
          </a:p>
          <a:p>
            <a:pPr>
              <a:spcAft>
                <a:spcPts val="600"/>
              </a:spcAft>
            </a:pPr>
            <a:r>
              <a:rPr lang="en-GB" b="1" dirty="0"/>
              <a:t>PI has to be in the standard period of his/her study at the moment of the proposal submission. PI can submit only one project as a PI but could be a member of two others project</a:t>
            </a:r>
            <a:r>
              <a:rPr lang="cs-CZ" b="1" dirty="0"/>
              <a:t>s</a:t>
            </a:r>
            <a:r>
              <a:rPr lang="en-GB" b="1" dirty="0"/>
              <a:t>.</a:t>
            </a:r>
          </a:p>
          <a:p>
            <a:pPr>
              <a:spcAft>
                <a:spcPts val="600"/>
              </a:spcAft>
            </a:pPr>
            <a:r>
              <a:rPr lang="en-GB" dirty="0"/>
              <a:t>Max. budget </a:t>
            </a:r>
            <a:r>
              <a:rPr lang="en-GB" b="1" dirty="0"/>
              <a:t>300 000 CZK a year </a:t>
            </a:r>
            <a:r>
              <a:rPr lang="en-GB" dirty="0"/>
              <a:t>(900 000 CZK for a project) – stipend for a student – 80 000 CZK a year, 160 000 CZK for a team</a:t>
            </a:r>
            <a:r>
              <a:rPr lang="cs-CZ" dirty="0"/>
              <a:t> </a:t>
            </a:r>
            <a:r>
              <a:rPr lang="en-GB" dirty="0" smtClean="0"/>
              <a:t>a year.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858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E29296CE-CEC4-48FA-8A3E-D92CEA42925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en-GB" b="1"/>
              <a:t>Grant Agency of Charles University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631AD7A2-7CEB-4D09-A5D1-732B94884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GB" dirty="0"/>
              <a:t>Online application for a submission - </a:t>
            </a:r>
            <a:r>
              <a:rPr lang="en-GB" dirty="0">
                <a:hlinkClick r:id="rId2"/>
              </a:rPr>
              <a:t>https://is.cuni.cz/webapps/?lang=cs</a:t>
            </a:r>
            <a:endParaRPr lang="en-GB" dirty="0"/>
          </a:p>
          <a:p>
            <a:pPr>
              <a:spcAft>
                <a:spcPts val="600"/>
              </a:spcAft>
            </a:pPr>
            <a:r>
              <a:rPr lang="en-GB" dirty="0"/>
              <a:t>The proposal can be prepared in Czech or in English.</a:t>
            </a:r>
          </a:p>
          <a:p>
            <a:pPr>
              <a:spcAft>
                <a:spcPts val="600"/>
              </a:spcAft>
            </a:pPr>
            <a:r>
              <a:rPr lang="en-GB" dirty="0"/>
              <a:t>Your supervisor has to agree with the proposal (it is condition for a submission) – electronically in the application.</a:t>
            </a:r>
          </a:p>
          <a:p>
            <a:pPr>
              <a:spcAft>
                <a:spcPts val="600"/>
              </a:spcAft>
            </a:pPr>
            <a:r>
              <a:rPr lang="en-GB" dirty="0"/>
              <a:t>Obligatory attachments – PI short CV; supervisor´s </a:t>
            </a:r>
            <a:r>
              <a:rPr lang="en-GB" b="1" dirty="0"/>
              <a:t>short CV </a:t>
            </a:r>
            <a:r>
              <a:rPr lang="en-GB" dirty="0"/>
              <a:t>and list of max. 10 publications from the last 5 years</a:t>
            </a:r>
            <a:endParaRPr lang="cs-CZ" dirty="0"/>
          </a:p>
          <a:p>
            <a:pPr>
              <a:spcAft>
                <a:spcPts val="600"/>
              </a:spcAft>
            </a:pPr>
            <a:r>
              <a:rPr lang="en-GB" sz="3200" b="1" dirty="0"/>
              <a:t>For successful evaluation of the project </a:t>
            </a:r>
            <a:r>
              <a:rPr lang="en-GB" sz="3200" dirty="0"/>
              <a:t>- </a:t>
            </a:r>
            <a:r>
              <a:rPr lang="en-GB" sz="3200" b="1" dirty="0"/>
              <a:t>at least one published/accepted publication.</a:t>
            </a:r>
          </a:p>
          <a:p>
            <a:pPr>
              <a:spcAft>
                <a:spcPts val="600"/>
              </a:spcAft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121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E29296CE-CEC4-48FA-8A3E-D92CEA42925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en-GB" b="1"/>
              <a:t>Grant Agency of Charles University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631AD7A2-7CEB-4D09-A5D1-732B94884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next call  - open 7 October 2020 </a:t>
            </a:r>
          </a:p>
          <a:p>
            <a:r>
              <a:rPr lang="cs-CZ" b="1" dirty="0"/>
              <a:t>D</a:t>
            </a:r>
            <a:r>
              <a:rPr lang="en-GB" b="1" dirty="0" err="1"/>
              <a:t>eadline</a:t>
            </a:r>
            <a:r>
              <a:rPr lang="en-GB" b="1" dirty="0"/>
              <a:t> for FSS students – 2 November 2020</a:t>
            </a:r>
          </a:p>
          <a:p>
            <a:r>
              <a:rPr lang="en-GB" dirty="0"/>
              <a:t>Results – at the end of February</a:t>
            </a:r>
          </a:p>
          <a:p>
            <a:r>
              <a:rPr lang="en-GB" dirty="0"/>
              <a:t>All information - </a:t>
            </a:r>
            <a:r>
              <a:rPr lang="en-GB" dirty="0">
                <a:hlinkClick r:id="rId2"/>
              </a:rPr>
              <a:t>https://cuni.cz/UK-2446.html</a:t>
            </a:r>
            <a:r>
              <a:rPr lang="en-GB" dirty="0"/>
              <a:t> and </a:t>
            </a:r>
            <a:r>
              <a:rPr lang="en-GB" dirty="0">
                <a:hlinkClick r:id="rId3"/>
              </a:rPr>
              <a:t>https://fsv.cuni.cz/veda-vyzkum/aktualni-vyzvy-veda-vyzkum</a:t>
            </a:r>
            <a:r>
              <a:rPr lang="en-GB" dirty="0"/>
              <a:t> (also the detailed manual for applicants)</a:t>
            </a:r>
            <a:endParaRPr lang="cs-CZ" dirty="0"/>
          </a:p>
          <a:p>
            <a:r>
              <a:rPr lang="en-GB" dirty="0" smtClean="0"/>
              <a:t>Contact for GAUK at FSS: Eva </a:t>
            </a:r>
            <a:r>
              <a:rPr lang="en-GB" dirty="0" err="1" smtClean="0"/>
              <a:t>Horníčková</a:t>
            </a:r>
            <a:r>
              <a:rPr lang="en-GB" dirty="0" smtClean="0"/>
              <a:t> (</a:t>
            </a:r>
            <a:r>
              <a:rPr lang="en-GB" dirty="0" smtClean="0">
                <a:hlinkClick r:id="rId4"/>
              </a:rPr>
              <a:t>eva.hornickova@fsv.cuni.cz</a:t>
            </a:r>
            <a:r>
              <a:rPr lang="en-GB" dirty="0" smtClean="0"/>
              <a:t>, phone 222 112 267)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7884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E29296CE-CEC4-48FA-8A3E-D92CEA42925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cs-CZ" b="1" dirty="0" err="1"/>
              <a:t>Programme</a:t>
            </a:r>
            <a:r>
              <a:rPr lang="cs-CZ" b="1" dirty="0"/>
              <a:t> START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631AD7A2-7CEB-4D09-A5D1-732B94884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Programme START is an unique call for the Ph.D. students of Charles University in this year.</a:t>
            </a:r>
          </a:p>
          <a:p>
            <a:r>
              <a:rPr lang="en-GB" dirty="0"/>
              <a:t>Open now – </a:t>
            </a:r>
            <a:r>
              <a:rPr lang="en-GB" b="1" dirty="0"/>
              <a:t>deadline 30 October</a:t>
            </a:r>
            <a:r>
              <a:rPr lang="cs-CZ" b="1" dirty="0"/>
              <a:t> </a:t>
            </a:r>
            <a:r>
              <a:rPr lang="cs-CZ" b="1" dirty="0" smtClean="0"/>
              <a:t>2020, 12:00.</a:t>
            </a:r>
            <a:endParaRPr lang="en-GB" b="1" dirty="0"/>
          </a:p>
          <a:p>
            <a:r>
              <a:rPr lang="en-GB" dirty="0"/>
              <a:t>It is suited for the </a:t>
            </a:r>
            <a:r>
              <a:rPr lang="en-GB" b="1" dirty="0"/>
              <a:t>multimember teams (max 5 students)</a:t>
            </a:r>
            <a:r>
              <a:rPr lang="en-GB" dirty="0"/>
              <a:t>. </a:t>
            </a:r>
          </a:p>
          <a:p>
            <a:r>
              <a:rPr lang="en-GB" dirty="0"/>
              <a:t>The whole proposal is prepared in English.</a:t>
            </a:r>
          </a:p>
          <a:p>
            <a:r>
              <a:rPr lang="en-GB" dirty="0"/>
              <a:t>Proposals cannot be submitted by a student who has exceeded the </a:t>
            </a:r>
            <a:r>
              <a:rPr lang="en-GB" b="1" dirty="0"/>
              <a:t>standard period of study</a:t>
            </a:r>
            <a:r>
              <a:rPr lang="en-GB" dirty="0"/>
              <a:t>.</a:t>
            </a:r>
          </a:p>
          <a:p>
            <a:r>
              <a:rPr lang="en-GB" b="1" dirty="0"/>
              <a:t>The topic of the project must not be identical with the topic of the dissertation of any member of the team</a:t>
            </a:r>
            <a:r>
              <a:rPr lang="en-GB" dirty="0"/>
              <a:t>, but the outputs of the project can be used for dissertation work.</a:t>
            </a:r>
          </a:p>
        </p:txBody>
      </p:sp>
    </p:spTree>
    <p:extLst>
      <p:ext uri="{BB962C8B-B14F-4D97-AF65-F5344CB8AC3E}">
        <p14:creationId xmlns:p14="http://schemas.microsoft.com/office/powerpoint/2010/main" val="570376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E29296CE-CEC4-48FA-8A3E-D92CEA42925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cs-CZ" b="1" dirty="0" err="1"/>
              <a:t>Programme</a:t>
            </a:r>
            <a:r>
              <a:rPr lang="cs-CZ" b="1" dirty="0"/>
              <a:t> START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631AD7A2-7CEB-4D09-A5D1-732B94884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Duration </a:t>
            </a:r>
            <a:r>
              <a:rPr lang="en-GB" b="1" dirty="0"/>
              <a:t>1. 4. 2021 – 31. 3. 2023</a:t>
            </a:r>
          </a:p>
          <a:p>
            <a:r>
              <a:rPr lang="en-GB" dirty="0"/>
              <a:t>Obligatory condition – PI and all members above 0.3 more must complete </a:t>
            </a:r>
            <a:r>
              <a:rPr lang="en-GB" b="1" dirty="0"/>
              <a:t>educational or research activities abroad </a:t>
            </a:r>
            <a:r>
              <a:rPr lang="en-GB" dirty="0"/>
              <a:t>for a </a:t>
            </a:r>
            <a:r>
              <a:rPr lang="en-GB" dirty="0" smtClean="0"/>
              <a:t>minimum </a:t>
            </a:r>
            <a:r>
              <a:rPr lang="en-GB" dirty="0"/>
              <a:t>total period of </a:t>
            </a:r>
            <a:r>
              <a:rPr lang="en-GB" b="1" dirty="0"/>
              <a:t>3 months</a:t>
            </a:r>
            <a:r>
              <a:rPr lang="en-GB" dirty="0"/>
              <a:t>. Internships abroad can be completed in both EU and non-EU countries.</a:t>
            </a:r>
          </a:p>
          <a:p>
            <a:r>
              <a:rPr lang="en-GB" dirty="0"/>
              <a:t>Project design: </a:t>
            </a:r>
          </a:p>
          <a:p>
            <a:pPr marL="0" indent="0">
              <a:buNone/>
            </a:pPr>
            <a:r>
              <a:rPr lang="en-GB" dirty="0"/>
              <a:t>1) </a:t>
            </a:r>
            <a:r>
              <a:rPr lang="en-GB" b="1" dirty="0"/>
              <a:t>educational goals of all researchers </a:t>
            </a:r>
            <a:r>
              <a:rPr lang="en-GB" dirty="0"/>
              <a:t>- must be defined by each researcher - educational goal to be achieved by the researcher during the project. </a:t>
            </a:r>
          </a:p>
          <a:p>
            <a:pPr marL="0" indent="0">
              <a:buNone/>
            </a:pPr>
            <a:r>
              <a:rPr lang="en-GB" dirty="0"/>
              <a:t>2) </a:t>
            </a:r>
            <a:r>
              <a:rPr lang="en-GB" b="1" dirty="0"/>
              <a:t>research goal of the project </a:t>
            </a:r>
            <a:r>
              <a:rPr lang="en-GB" dirty="0"/>
              <a:t>- formulated topic, scientific hypothesis and questions for resolution, method of hypothesis verification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5810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E29296CE-CEC4-48FA-8A3E-D92CEA42925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cs-CZ" b="1" dirty="0" err="1"/>
              <a:t>Programme</a:t>
            </a:r>
            <a:r>
              <a:rPr lang="cs-CZ" b="1" dirty="0"/>
              <a:t> START - </a:t>
            </a:r>
            <a:r>
              <a:rPr lang="cs-CZ" b="1" dirty="0" err="1"/>
              <a:t>Outputs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631AD7A2-7CEB-4D09-A5D1-732B948844D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numCol="1"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endParaRPr lang="cs-CZ" b="1" dirty="0"/>
          </a:p>
          <a:p>
            <a:pPr marL="0" indent="0">
              <a:spcBef>
                <a:spcPts val="0"/>
              </a:spcBef>
              <a:buNone/>
            </a:pPr>
            <a:endParaRPr lang="en-GB" b="1" dirty="0"/>
          </a:p>
          <a:p>
            <a:pPr marL="0" indent="0">
              <a:spcBef>
                <a:spcPts val="0"/>
              </a:spcBef>
              <a:buNone/>
            </a:pPr>
            <a:r>
              <a:rPr lang="en-GB" b="1" dirty="0"/>
              <a:t>Research goal – for a project</a:t>
            </a:r>
          </a:p>
          <a:p>
            <a:pPr marL="0" indent="0">
              <a:spcBef>
                <a:spcPts val="0"/>
              </a:spcBef>
              <a:buNone/>
            </a:pPr>
            <a:endParaRPr lang="en-GB" dirty="0"/>
          </a:p>
          <a:p>
            <a:pPr>
              <a:spcBef>
                <a:spcPts val="0"/>
              </a:spcBef>
            </a:pPr>
            <a:r>
              <a:rPr lang="en-GB" dirty="0"/>
              <a:t>Achieved results of professional research, professional articles or publications/monographs in the phase of submission to the review procedure </a:t>
            </a:r>
          </a:p>
          <a:p>
            <a:pPr>
              <a:spcBef>
                <a:spcPts val="0"/>
              </a:spcBef>
            </a:pPr>
            <a:r>
              <a:rPr lang="en-GB" dirty="0"/>
              <a:t>Active participation in a professional conference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xmlns="" id="{B922AAE0-1497-41D2-9FA3-7658714C810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Educational goals – for each member</a:t>
            </a:r>
          </a:p>
          <a:p>
            <a:r>
              <a:rPr lang="en-GB" dirty="0"/>
              <a:t>Training to work with a new device or method usable in other professional activities - certificates of education or training etc.</a:t>
            </a:r>
          </a:p>
          <a:p>
            <a:r>
              <a:rPr lang="en-GB" dirty="0"/>
              <a:t>Educational goal set on the basis of non-formal education during the grant solution - e.g. team communication, team leadership, communication skills, practical use of English, etc. </a:t>
            </a:r>
          </a:p>
          <a:p>
            <a:endParaRPr lang="cs-CZ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3E7D75CA-4B7F-43FE-B3B7-1BE80F83AE0F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0" y="1681163"/>
            <a:ext cx="5157788" cy="823912"/>
          </a:xfrm>
        </p:spPr>
        <p:txBody>
          <a:bodyPr>
            <a:normAutofit/>
          </a:bodyPr>
          <a:lstStyle/>
          <a:p>
            <a:pPr algn="ctr"/>
            <a:endParaRPr lang="cs-CZ" dirty="0"/>
          </a:p>
          <a:p>
            <a:pPr algn="ctr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6109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E29296CE-CEC4-48FA-8A3E-D92CEA42925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cs-CZ" b="1" dirty="0" err="1"/>
              <a:t>Programme</a:t>
            </a:r>
            <a:r>
              <a:rPr lang="cs-CZ" b="1" dirty="0"/>
              <a:t> START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631AD7A2-7CEB-4D09-A5D1-732B94884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Budget - The total amount of funds for the project is multiples of the </a:t>
            </a:r>
            <a:r>
              <a:rPr lang="en-GB" b="1" dirty="0"/>
              <a:t>unit cost of work capacity </a:t>
            </a:r>
            <a:r>
              <a:rPr lang="en-GB" dirty="0"/>
              <a:t>corresponding to a full-time equivalent of 0.1 per month. The value of this unit is 7,986 CZK, of which </a:t>
            </a:r>
            <a:r>
              <a:rPr lang="en-GB" b="1" dirty="0"/>
              <a:t>4,700 CZK </a:t>
            </a:r>
            <a:r>
              <a:rPr lang="en-GB" dirty="0"/>
              <a:t>is intended for the researcher's personnel costs (e.g. PI obligatory 0.5 FTE = 23500 CZK a month).</a:t>
            </a:r>
          </a:p>
          <a:p>
            <a:r>
              <a:rPr lang="en-GB" dirty="0"/>
              <a:t>Online application - </a:t>
            </a:r>
            <a:r>
              <a:rPr lang="en-GB" dirty="0">
                <a:hlinkClick r:id="rId2"/>
              </a:rPr>
              <a:t>https://login-veda.is.cuni.cz/idp/Authn/UserPassword</a:t>
            </a:r>
            <a:endParaRPr lang="en-GB" dirty="0"/>
          </a:p>
          <a:p>
            <a:r>
              <a:rPr lang="en-GB" dirty="0"/>
              <a:t>Information</a:t>
            </a:r>
            <a:r>
              <a:rPr lang="cs-CZ" dirty="0"/>
              <a:t> - </a:t>
            </a:r>
            <a:r>
              <a:rPr lang="cs-CZ" dirty="0">
                <a:hlinkClick r:id="rId3"/>
              </a:rPr>
              <a:t>https://cuni.cz/UKEN-1340.html</a:t>
            </a:r>
            <a:r>
              <a:rPr lang="cs-CZ" dirty="0"/>
              <a:t> and </a:t>
            </a:r>
            <a:r>
              <a:rPr lang="cs-CZ" dirty="0">
                <a:hlinkClick r:id="rId4"/>
              </a:rPr>
              <a:t>https://fsv.cuni.cz/veda-vyzkum/aktualni-vyzvy-veda-vyzkum</a:t>
            </a:r>
            <a:endParaRPr lang="cs-CZ" dirty="0"/>
          </a:p>
          <a:p>
            <a:r>
              <a:rPr lang="cs-CZ" dirty="0" err="1"/>
              <a:t>Contact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START </a:t>
            </a:r>
            <a:r>
              <a:rPr lang="cs-CZ" dirty="0" err="1"/>
              <a:t>at</a:t>
            </a:r>
            <a:r>
              <a:rPr lang="cs-CZ" dirty="0"/>
              <a:t> FSS: Eva Horníčková (</a:t>
            </a:r>
            <a:r>
              <a:rPr lang="cs-CZ" dirty="0">
                <a:hlinkClick r:id="rId5"/>
              </a:rPr>
              <a:t>eva.hornickova@fsv.cuni.cz</a:t>
            </a:r>
            <a:r>
              <a:rPr lang="cs-CZ" dirty="0"/>
              <a:t>, </a:t>
            </a:r>
            <a:r>
              <a:rPr lang="cs-CZ" dirty="0" err="1"/>
              <a:t>phone</a:t>
            </a:r>
            <a:r>
              <a:rPr lang="cs-CZ" dirty="0"/>
              <a:t> 222 112 267)</a:t>
            </a:r>
            <a:endParaRPr lang="en-GB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87190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1022</Words>
  <Application>Microsoft Office PowerPoint</Application>
  <PresentationFormat>Vlastní</PresentationFormat>
  <Paragraphs>91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Office</vt:lpstr>
      <vt:lpstr> FSV UK Welcome Week for PhD Students  Grant Opportunities for Young Researchers at Charles University   Eva Horníčková, Research Office</vt:lpstr>
      <vt:lpstr>Short overview</vt:lpstr>
      <vt:lpstr>Grant Agency of Charles University</vt:lpstr>
      <vt:lpstr>Grant Agency of Charles University</vt:lpstr>
      <vt:lpstr>Grant Agency of Charles University</vt:lpstr>
      <vt:lpstr>Programme START</vt:lpstr>
      <vt:lpstr>Programme START</vt:lpstr>
      <vt:lpstr>Programme START - Outputs</vt:lpstr>
      <vt:lpstr>Programme START</vt:lpstr>
      <vt:lpstr>Institutional possibilities</vt:lpstr>
      <vt:lpstr>Institutional possibilities</vt:lpstr>
      <vt:lpstr>External opportunities</vt:lpstr>
      <vt:lpstr>Research Office at Faculty</vt:lpstr>
      <vt:lpstr>Research Office at Faculty</vt:lpstr>
      <vt:lpstr>Research Office at Faculty</vt:lpstr>
      <vt:lpstr>Charles University Courses</vt:lpstr>
      <vt:lpstr>     Thank you for your attention!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FSV UK Welcome Week for PhD Students  Grant Opportunities for Young Researchers at Charles University   Eva Horníčková, Research Office</dc:title>
  <dc:creator>Eva Horníčková</dc:creator>
  <cp:lastModifiedBy>POKUSNY UCET,ZAM,CIVT</cp:lastModifiedBy>
  <cp:revision>23</cp:revision>
  <cp:lastPrinted>2020-09-21T11:19:59Z</cp:lastPrinted>
  <dcterms:created xsi:type="dcterms:W3CDTF">2020-09-18T13:52:25Z</dcterms:created>
  <dcterms:modified xsi:type="dcterms:W3CDTF">2020-09-21T11:32:33Z</dcterms:modified>
</cp:coreProperties>
</file>