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71" r:id="rId2"/>
    <p:sldId id="276" r:id="rId3"/>
    <p:sldId id="275" r:id="rId4"/>
    <p:sldId id="281" r:id="rId5"/>
    <p:sldId id="294" r:id="rId6"/>
    <p:sldId id="273" r:id="rId7"/>
    <p:sldId id="274" r:id="rId8"/>
    <p:sldId id="277" r:id="rId9"/>
    <p:sldId id="279" r:id="rId10"/>
    <p:sldId id="286" r:id="rId11"/>
    <p:sldId id="285" r:id="rId12"/>
    <p:sldId id="292" r:id="rId13"/>
    <p:sldId id="293" r:id="rId14"/>
    <p:sldId id="289" r:id="rId15"/>
  </p:sldIdLst>
  <p:sldSz cx="12192000" cy="6858000"/>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napToGrid="0">
      <p:cViewPr varScale="1">
        <p:scale>
          <a:sx n="120" d="100"/>
          <a:sy n="120" d="100"/>
        </p:scale>
        <p:origin x="12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D49ADB6-9408-4135-A8D8-DC0149B29CD1}" type="datetimeFigureOut">
              <a:rPr lang="cs-CZ" smtClean="0"/>
              <a:t>15.02.2024</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93AC8D8-4641-4FDD-827F-074705C40AFB}" type="slidenum">
              <a:rPr lang="cs-CZ" smtClean="0"/>
              <a:t>‹#›</a:t>
            </a:fld>
            <a:endParaRPr lang="cs-CZ"/>
          </a:p>
        </p:txBody>
      </p:sp>
    </p:spTree>
    <p:extLst>
      <p:ext uri="{BB962C8B-B14F-4D97-AF65-F5344CB8AC3E}">
        <p14:creationId xmlns:p14="http://schemas.microsoft.com/office/powerpoint/2010/main" val="10943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517E76-AB6A-4E1D-9929-9FAF09614D4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E0F3FE8-3E82-4BE5-8C20-718AFC6DC4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75AD411-43F2-47C7-B151-4E72562CEDF3}"/>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5" name="Zástupný symbol pro zápatí 4">
            <a:extLst>
              <a:ext uri="{FF2B5EF4-FFF2-40B4-BE49-F238E27FC236}">
                <a16:creationId xmlns:a16="http://schemas.microsoft.com/office/drawing/2014/main" id="{750F76B7-E2F4-4920-BDB6-046F11B8F7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C8974D0-6E00-47CA-9CE0-FC521434A3BE}"/>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111238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69139F-BC8D-40B2-A4A9-907832B979B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00C6403-DB93-4C93-BDF0-1E4595174C3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7C6096-6B75-43BF-856C-2F560720F100}"/>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5" name="Zástupný symbol pro zápatí 4">
            <a:extLst>
              <a:ext uri="{FF2B5EF4-FFF2-40B4-BE49-F238E27FC236}">
                <a16:creationId xmlns:a16="http://schemas.microsoft.com/office/drawing/2014/main" id="{896619C7-AB13-4A7E-B3EE-85CF789DE32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1B8432-9F56-46D3-8536-E7AEF0D6273D}"/>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60576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9630827-2928-4806-A9BC-9D13D9FE925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3997E08-B65F-475C-8FD3-9B2F2DDA52B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8DB5B8A-7E3E-4368-9486-2256F19C976C}"/>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5" name="Zástupný symbol pro zápatí 4">
            <a:extLst>
              <a:ext uri="{FF2B5EF4-FFF2-40B4-BE49-F238E27FC236}">
                <a16:creationId xmlns:a16="http://schemas.microsoft.com/office/drawing/2014/main" id="{19C9367F-F34A-407F-98A2-C00B2678A90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D8955C-B8B8-41F1-AE07-8ED2653CA9ED}"/>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02788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7A4F09-EB69-4484-925E-42EEE5CA995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5CB5CC8-B000-45AD-AF0A-466F94D0950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330C34-5767-4AD2-AC1A-F9A48DC618F6}"/>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5" name="Zástupný symbol pro zápatí 4">
            <a:extLst>
              <a:ext uri="{FF2B5EF4-FFF2-40B4-BE49-F238E27FC236}">
                <a16:creationId xmlns:a16="http://schemas.microsoft.com/office/drawing/2014/main" id="{8CD5D421-EB25-472B-8B2E-1AD649C18C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BC04C3-B279-4FF2-89C5-C4CBB35B7F84}"/>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18093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23CE9-5736-43F9-8B90-B0EB3134BE3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5D884DC-59BE-41FA-B85F-1E167AEBC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5C41C79-886A-44A9-B4AA-C3C9039FC5BA}"/>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5" name="Zástupný symbol pro zápatí 4">
            <a:extLst>
              <a:ext uri="{FF2B5EF4-FFF2-40B4-BE49-F238E27FC236}">
                <a16:creationId xmlns:a16="http://schemas.microsoft.com/office/drawing/2014/main" id="{41CC169A-7945-4E54-B89D-99FDB5FBCD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9E8539-9A55-46C7-A30D-996D2809CFF2}"/>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88294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0DA4C-A4E3-45DC-84DB-5FD0F9B574B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629ACD0-E864-4502-933F-C1713A34F28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CA2635F-0970-4BC1-910F-5C478B01AF0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AF2A6A7-483B-4DC5-A761-BAE807A399A7}"/>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6" name="Zástupný symbol pro zápatí 5">
            <a:extLst>
              <a:ext uri="{FF2B5EF4-FFF2-40B4-BE49-F238E27FC236}">
                <a16:creationId xmlns:a16="http://schemas.microsoft.com/office/drawing/2014/main" id="{E8132AD4-5AFF-43F0-A618-CF5EF99568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D0B2878-56B8-4D53-B3C8-7CB5CD657BEC}"/>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03023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ADA4D4-5232-45C6-BBAD-0D397F44C0B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1E3A31B-CA88-4D0E-A40B-A4BE11E58D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B2B416B-AAB0-446F-BF54-06D0330E614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5DA9ADC-28F2-493D-B80E-D16C6EABC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83EBF3C-3E2C-4764-B0F7-58EE0F866B4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AE02ED0-39F7-4A0D-A009-1BA1059D692B}"/>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8" name="Zástupný symbol pro zápatí 7">
            <a:extLst>
              <a:ext uri="{FF2B5EF4-FFF2-40B4-BE49-F238E27FC236}">
                <a16:creationId xmlns:a16="http://schemas.microsoft.com/office/drawing/2014/main" id="{93FA6B20-AAF9-478B-95DE-5F1ABEE128E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22AA784-EE1A-41B0-BEE1-4500C69EE1A3}"/>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298036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10311-CACE-4C79-95D5-A216094CFD1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2994960-44C4-4DDE-92C4-28EFCEC798DC}"/>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4" name="Zástupný symbol pro zápatí 3">
            <a:extLst>
              <a:ext uri="{FF2B5EF4-FFF2-40B4-BE49-F238E27FC236}">
                <a16:creationId xmlns:a16="http://schemas.microsoft.com/office/drawing/2014/main" id="{03C2E4F3-775D-417A-97E2-3F6CB2EF60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2B68802-5188-4558-A66D-4090F0D60C45}"/>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39766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594C0AB-9D5A-49E7-A544-647A4BEAD9AE}"/>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3" name="Zástupný symbol pro zápatí 2">
            <a:extLst>
              <a:ext uri="{FF2B5EF4-FFF2-40B4-BE49-F238E27FC236}">
                <a16:creationId xmlns:a16="http://schemas.microsoft.com/office/drawing/2014/main" id="{C29D7997-180A-4F5B-A93D-58F38A7398E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DB50A9B-FC41-4FB3-A391-9E295F8F026A}"/>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3816682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F98928-0673-42A9-BFBE-98A1C454BE8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5704723A-B4D7-4AFD-9916-610C4C677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EEC9A6F-9811-47F1-9E7B-FAA9CCB55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22A6FFE-4577-4FB4-A79A-91A538281CC5}"/>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6" name="Zástupný symbol pro zápatí 5">
            <a:extLst>
              <a:ext uri="{FF2B5EF4-FFF2-40B4-BE49-F238E27FC236}">
                <a16:creationId xmlns:a16="http://schemas.microsoft.com/office/drawing/2014/main" id="{EA418D85-63C6-4AB3-8BC7-CCB71F989B6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0F02FE2-6A12-40A6-A99A-660016540826}"/>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46524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040A5C-30A5-4E9D-910F-D9854A37D92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DD6F439-E349-47E5-9594-83F813E05F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EFAFD8-091A-46D4-BA2A-6C63E7682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201F701-5A77-4B96-AEFD-57E946C9D76C}"/>
              </a:ext>
            </a:extLst>
          </p:cNvPr>
          <p:cNvSpPr>
            <a:spLocks noGrp="1"/>
          </p:cNvSpPr>
          <p:nvPr>
            <p:ph type="dt" sz="half" idx="10"/>
          </p:nvPr>
        </p:nvSpPr>
        <p:spPr/>
        <p:txBody>
          <a:bodyPr/>
          <a:lstStyle/>
          <a:p>
            <a:fld id="{151F414A-193E-4721-871F-133DF77D3AE4}" type="datetimeFigureOut">
              <a:rPr lang="cs-CZ" smtClean="0"/>
              <a:t>15.02.2024</a:t>
            </a:fld>
            <a:endParaRPr lang="cs-CZ"/>
          </a:p>
        </p:txBody>
      </p:sp>
      <p:sp>
        <p:nvSpPr>
          <p:cNvPr id="6" name="Zástupný symbol pro zápatí 5">
            <a:extLst>
              <a:ext uri="{FF2B5EF4-FFF2-40B4-BE49-F238E27FC236}">
                <a16:creationId xmlns:a16="http://schemas.microsoft.com/office/drawing/2014/main" id="{5A0605BD-A412-4F29-AB0D-76F56473670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A8BB92-4DFE-4B0B-ABC2-A1577BA6CE06}"/>
              </a:ext>
            </a:extLst>
          </p:cNvPr>
          <p:cNvSpPr>
            <a:spLocks noGrp="1"/>
          </p:cNvSpPr>
          <p:nvPr>
            <p:ph type="sldNum" sz="quarter" idx="12"/>
          </p:nvPr>
        </p:nvSpPr>
        <p:spPr/>
        <p:txBody>
          <a:bodyPr/>
          <a:lstStyle/>
          <a:p>
            <a:fld id="{5426CD94-4C8C-46D0-8F9F-1E053126C304}" type="slidenum">
              <a:rPr lang="cs-CZ" smtClean="0"/>
              <a:t>‹#›</a:t>
            </a:fld>
            <a:endParaRPr lang="cs-CZ"/>
          </a:p>
        </p:txBody>
      </p:sp>
    </p:spTree>
    <p:extLst>
      <p:ext uri="{BB962C8B-B14F-4D97-AF65-F5344CB8AC3E}">
        <p14:creationId xmlns:p14="http://schemas.microsoft.com/office/powerpoint/2010/main" val="330793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08133A6-6482-4379-A2A1-CFFC1C549F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E53BB93-C530-4E83-96CC-C95FC357F5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CE02C7D-2F6D-4AF1-B7FA-BCE3065B8B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F414A-193E-4721-871F-133DF77D3AE4}" type="datetimeFigureOut">
              <a:rPr lang="cs-CZ" smtClean="0"/>
              <a:t>15.02.2024</a:t>
            </a:fld>
            <a:endParaRPr lang="cs-CZ"/>
          </a:p>
        </p:txBody>
      </p:sp>
      <p:sp>
        <p:nvSpPr>
          <p:cNvPr id="5" name="Zástupný symbol pro zápatí 4">
            <a:extLst>
              <a:ext uri="{FF2B5EF4-FFF2-40B4-BE49-F238E27FC236}">
                <a16:creationId xmlns:a16="http://schemas.microsoft.com/office/drawing/2014/main" id="{95D5F968-1107-4DF4-BFE2-3847066F1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8A2F963-D6F1-44F2-8621-CB276B61C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CD94-4C8C-46D0-8F9F-1E053126C304}" type="slidenum">
              <a:rPr lang="cs-CZ" smtClean="0"/>
              <a:t>‹#›</a:t>
            </a:fld>
            <a:endParaRPr lang="cs-CZ"/>
          </a:p>
        </p:txBody>
      </p:sp>
    </p:spTree>
    <p:extLst>
      <p:ext uri="{BB962C8B-B14F-4D97-AF65-F5344CB8AC3E}">
        <p14:creationId xmlns:p14="http://schemas.microsoft.com/office/powerpoint/2010/main" val="2944844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va.hornickova@fsv.cuni.cz" TargetMode="External"/><Relationship Id="rId2" Type="http://schemas.openxmlformats.org/officeDocument/2006/relationships/hyperlink" Target="https://fsv.cuni.cz/fakulta/dekanat/oddeleni-ved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sv.cuni.cz/en/research/research-ethics-committee" TargetMode="External"/><Relationship Id="rId2" Type="http://schemas.openxmlformats.org/officeDocument/2006/relationships/hyperlink" Target="https://fsv.cuni.cz/fakulta/organy-fakulty/komise-pro-etiku-ve-vyzkum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knihovna.fsv.cuni.cz/en/research-support/personal-identifiers" TargetMode="External"/><Relationship Id="rId2" Type="http://schemas.openxmlformats.org/officeDocument/2006/relationships/hyperlink" Target="https://cuni.cz/UK-12858.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uni.cz/UKEN-753.html" TargetMode="External"/><Relationship Id="rId2" Type="http://schemas.openxmlformats.org/officeDocument/2006/relationships/hyperlink" Target="https://cuni.cz/UK-2446.html" TargetMode="External"/><Relationship Id="rId1" Type="http://schemas.openxmlformats.org/officeDocument/2006/relationships/slideLayout" Target="../slideLayouts/slideLayout2.xml"/><Relationship Id="rId5" Type="http://schemas.openxmlformats.org/officeDocument/2006/relationships/hyperlink" Target="mailto:eva.hornickova@fsv.cuni.cz" TargetMode="External"/><Relationship Id="rId4" Type="http://schemas.openxmlformats.org/officeDocument/2006/relationships/hyperlink" Target="https://fsv.cuni.cz/veda-vyzkum/aktualni-vyzvy-veda-vyzku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uni.cz/UK-12268.html" TargetMode="External"/><Relationship Id="rId2" Type="http://schemas.openxmlformats.org/officeDocument/2006/relationships/hyperlink" Target="https://fsv.cuni.cz/veda-vyzkum/aktualni-vyzvy-veda-vyzkum" TargetMode="External"/><Relationship Id="rId1" Type="http://schemas.openxmlformats.org/officeDocument/2006/relationships/slideLayout" Target="../slideLayouts/slideLayout2.xml"/><Relationship Id="rId4" Type="http://schemas.openxmlformats.org/officeDocument/2006/relationships/hyperlink" Target="mailto:tereza.brouckova@fsv.cuni.cz"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fsv.cuni.cz/veda-vyzkum/vyzkumne-vedecke-projekty/specificky-vysokoskolsky-vyzku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sv.cuni.cz/veda-vyzkum/vnitrouniverzitni-programy" TargetMode="External"/><Relationship Id="rId2" Type="http://schemas.openxmlformats.org/officeDocument/2006/relationships/hyperlink" Target="https://fsv.cuni.cz/veda-vyzkum/vnitrouniverzitni-programy/cooperatio"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hlavkovanadace.cz/" TargetMode="External"/><Relationship Id="rId2" Type="http://schemas.openxmlformats.org/officeDocument/2006/relationships/hyperlink" Target="http://www.nadacesophia.cz/prisp.asp" TargetMode="External"/><Relationship Id="rId1" Type="http://schemas.openxmlformats.org/officeDocument/2006/relationships/slideLayout" Target="../slideLayouts/slideLayout2.xml"/><Relationship Id="rId5" Type="http://schemas.openxmlformats.org/officeDocument/2006/relationships/hyperlink" Target="https://nclf.cz/nadacni-program/" TargetMode="External"/><Relationship Id="rId4" Type="http://schemas.openxmlformats.org/officeDocument/2006/relationships/hyperlink" Target="https://www.vnjh.cz/"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fsv.cuni.cz/veda-vyzkum/aktualni-vyzvy-veda-vyzkum/grantovy-rok" TargetMode="External"/><Relationship Id="rId2" Type="http://schemas.openxmlformats.org/officeDocument/2006/relationships/hyperlink" Target="https://fsv.cuni.cz/veda-vyzkum/aktualni-vyzvy-veda-vyzk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7" descr="karolinum__">
            <a:extLst>
              <a:ext uri="{FF2B5EF4-FFF2-40B4-BE49-F238E27FC236}">
                <a16:creationId xmlns:a16="http://schemas.microsoft.com/office/drawing/2014/main" id="{621B7F5A-4FC9-4619-955D-255B2CDBED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372" b="2278"/>
          <a:stretch>
            <a:fillRect/>
          </a:stretch>
        </p:blipFill>
        <p:spPr bwMode="auto">
          <a:xfrm>
            <a:off x="1524000" y="0"/>
            <a:ext cx="9144000" cy="693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5">
            <a:extLst>
              <a:ext uri="{FF2B5EF4-FFF2-40B4-BE49-F238E27FC236}">
                <a16:creationId xmlns:a16="http://schemas.microsoft.com/office/drawing/2014/main" id="{615E3F5D-05B6-4A1D-8A95-7ADA00A6969E}"/>
              </a:ext>
            </a:extLst>
          </p:cNvPr>
          <p:cNvSpPr>
            <a:spLocks noChangeArrowheads="1"/>
          </p:cNvSpPr>
          <p:nvPr/>
        </p:nvSpPr>
        <p:spPr bwMode="auto">
          <a:xfrm>
            <a:off x="5019676" y="2852739"/>
            <a:ext cx="5661025" cy="2663825"/>
          </a:xfrm>
          <a:prstGeom prst="rect">
            <a:avLst/>
          </a:prstGeom>
          <a:solidFill>
            <a:srgbClr val="EA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800">
              <a:solidFill>
                <a:schemeClr val="bg1"/>
              </a:solidFill>
            </a:endParaRPr>
          </a:p>
        </p:txBody>
      </p:sp>
      <p:sp>
        <p:nvSpPr>
          <p:cNvPr id="14339" name="Rectangle 6">
            <a:extLst>
              <a:ext uri="{FF2B5EF4-FFF2-40B4-BE49-F238E27FC236}">
                <a16:creationId xmlns:a16="http://schemas.microsoft.com/office/drawing/2014/main" id="{B0E7B5B5-11F9-48EE-81DE-57F7F9481487}"/>
              </a:ext>
            </a:extLst>
          </p:cNvPr>
          <p:cNvSpPr>
            <a:spLocks noGrp="1" noChangeArrowheads="1"/>
          </p:cNvSpPr>
          <p:nvPr>
            <p:ph type="ctrTitle"/>
          </p:nvPr>
        </p:nvSpPr>
        <p:spPr>
          <a:xfrm>
            <a:off x="5219701" y="3090863"/>
            <a:ext cx="5529263" cy="1885950"/>
          </a:xfrm>
        </p:spPr>
        <p:txBody>
          <a:bodyPr>
            <a:normAutofit/>
          </a:bodyPr>
          <a:lstStyle/>
          <a:p>
            <a:pPr algn="l" eaLnBrk="1" hangingPunct="1"/>
            <a:r>
              <a:rPr lang="cs-CZ" altLang="cs-CZ" sz="2400" b="1" dirty="0">
                <a:solidFill>
                  <a:schemeClr val="bg1"/>
                </a:solidFill>
                <a:latin typeface="Calibri" panose="020F0502020204030204" pitchFamily="34" charset="0"/>
              </a:rPr>
              <a:t>Grant </a:t>
            </a:r>
            <a:r>
              <a:rPr lang="en-GB" altLang="cs-CZ" sz="2400" b="1" dirty="0">
                <a:solidFill>
                  <a:schemeClr val="bg1"/>
                </a:solidFill>
                <a:latin typeface="Calibri" panose="020F0502020204030204" pitchFamily="34" charset="0"/>
              </a:rPr>
              <a:t>Opportunities for Young Researchers at Charles University </a:t>
            </a:r>
            <a:br>
              <a:rPr lang="en-GB" altLang="cs-CZ" sz="2400" b="1" dirty="0">
                <a:solidFill>
                  <a:schemeClr val="bg1"/>
                </a:solidFill>
                <a:latin typeface="Calibri" panose="020F0502020204030204" pitchFamily="34" charset="0"/>
              </a:rPr>
            </a:br>
            <a:br>
              <a:rPr lang="en-GB" altLang="cs-CZ" sz="2400" dirty="0">
                <a:solidFill>
                  <a:schemeClr val="bg1"/>
                </a:solidFill>
                <a:latin typeface="Calibri" panose="020F0502020204030204" pitchFamily="34" charset="0"/>
              </a:rPr>
            </a:br>
            <a:r>
              <a:rPr lang="cs-CZ" altLang="cs-CZ" sz="2000" dirty="0">
                <a:solidFill>
                  <a:schemeClr val="bg1"/>
                </a:solidFill>
                <a:latin typeface="Calibri" panose="020F0502020204030204" pitchFamily="34" charset="0"/>
              </a:rPr>
              <a:t>Eva Horníčková, </a:t>
            </a:r>
            <a:r>
              <a:rPr lang="en-GB" altLang="cs-CZ" sz="2000" dirty="0">
                <a:solidFill>
                  <a:schemeClr val="bg1"/>
                </a:solidFill>
                <a:latin typeface="Calibri" panose="020F0502020204030204" pitchFamily="34" charset="0"/>
              </a:rPr>
              <a:t>Research Office</a:t>
            </a:r>
          </a:p>
        </p:txBody>
      </p:sp>
      <p:pic>
        <p:nvPicPr>
          <p:cNvPr id="14340" name="Picture 8">
            <a:extLst>
              <a:ext uri="{FF2B5EF4-FFF2-40B4-BE49-F238E27FC236}">
                <a16:creationId xmlns:a16="http://schemas.microsoft.com/office/drawing/2014/main" id="{F51E311A-59BD-453E-BC6A-BA5D5BAAE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0836"/>
          <a:stretch>
            <a:fillRect/>
          </a:stretch>
        </p:blipFill>
        <p:spPr bwMode="auto">
          <a:xfrm>
            <a:off x="1524000" y="5826126"/>
            <a:ext cx="91440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Research</a:t>
            </a:r>
            <a:r>
              <a:rPr lang="cs-CZ" b="1" dirty="0"/>
              <a:t> Office </a:t>
            </a:r>
            <a:r>
              <a:rPr lang="cs-CZ" b="1" dirty="0" err="1"/>
              <a:t>at</a:t>
            </a:r>
            <a:r>
              <a:rPr lang="cs-CZ" b="1" dirty="0"/>
              <a:t> </a:t>
            </a:r>
            <a:r>
              <a:rPr lang="cs-CZ" b="1" dirty="0" err="1"/>
              <a:t>Faculty</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normAutofit fontScale="92500" lnSpcReduction="10000"/>
          </a:bodyPr>
          <a:lstStyle/>
          <a:p>
            <a:r>
              <a:rPr lang="en-GB" dirty="0"/>
              <a:t>Research office helps with the questions about the grant rules, with the technical parts of the proposal,</a:t>
            </a:r>
            <a:r>
              <a:rPr lang="cs-CZ" dirty="0"/>
              <a:t> </a:t>
            </a:r>
            <a:r>
              <a:rPr lang="en-GB" dirty="0"/>
              <a:t>with the institutional attachments, arranges the necessary signatures of dean/rector and usually submits the proposal to the grant agency.</a:t>
            </a:r>
            <a:endParaRPr lang="cs-CZ" dirty="0"/>
          </a:p>
          <a:p>
            <a:r>
              <a:rPr lang="en-GB" dirty="0"/>
              <a:t>Each institute has own project administrator who helps you with the project budget (contact through the secretary office).</a:t>
            </a:r>
          </a:p>
          <a:p>
            <a:r>
              <a:rPr lang="en-GB" b="1" dirty="0"/>
              <a:t>All submissions of the research proposals (if faculty is the project holder) must have the approval of the institute and the Research office. It is necessary to meet the faculty deadline for the submission.</a:t>
            </a:r>
          </a:p>
          <a:p>
            <a:r>
              <a:rPr lang="en-GB" dirty="0"/>
              <a:t>If the proposal gets the financial support, we help with the start of the project, with reports, with changes and with questions connected with the </a:t>
            </a:r>
            <a:r>
              <a:rPr lang="cs-CZ" dirty="0"/>
              <a:t>grant </a:t>
            </a:r>
            <a:r>
              <a:rPr lang="en-GB" dirty="0"/>
              <a:t>rules.</a:t>
            </a:r>
          </a:p>
          <a:p>
            <a:endParaRPr lang="cs-CZ" b="1" dirty="0"/>
          </a:p>
          <a:p>
            <a:endParaRPr lang="cs-CZ" dirty="0"/>
          </a:p>
        </p:txBody>
      </p:sp>
    </p:spTree>
    <p:extLst>
      <p:ext uri="{BB962C8B-B14F-4D97-AF65-F5344CB8AC3E}">
        <p14:creationId xmlns:p14="http://schemas.microsoft.com/office/powerpoint/2010/main" val="161427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Research</a:t>
            </a:r>
            <a:r>
              <a:rPr lang="cs-CZ" b="1" dirty="0"/>
              <a:t> Office </a:t>
            </a:r>
            <a:r>
              <a:rPr lang="cs-CZ" b="1" dirty="0" err="1"/>
              <a:t>at</a:t>
            </a:r>
            <a:r>
              <a:rPr lang="cs-CZ" b="1" dirty="0"/>
              <a:t> </a:t>
            </a:r>
            <a:r>
              <a:rPr lang="cs-CZ" b="1" dirty="0" err="1"/>
              <a:t>Faculty</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r>
              <a:rPr lang="cs-CZ" dirty="0"/>
              <a:t>Smetanovo nábř. 6, </a:t>
            </a:r>
            <a:r>
              <a:rPr lang="en-GB" dirty="0" err="1"/>
              <a:t>Hollar</a:t>
            </a:r>
            <a:r>
              <a:rPr lang="en-GB" dirty="0"/>
              <a:t> building</a:t>
            </a:r>
            <a:r>
              <a:rPr lang="cs-CZ" dirty="0"/>
              <a:t>, </a:t>
            </a:r>
            <a:r>
              <a:rPr lang="en-GB" dirty="0"/>
              <a:t>1 floor, room 114 (Applied research – </a:t>
            </a:r>
            <a:r>
              <a:rPr lang="en-GB" dirty="0" err="1"/>
              <a:t>Voršilská</a:t>
            </a:r>
            <a:r>
              <a:rPr lang="en-GB" dirty="0"/>
              <a:t>, room 506)</a:t>
            </a:r>
          </a:p>
          <a:p>
            <a:r>
              <a:rPr lang="en-GB" dirty="0"/>
              <a:t>Overview of the staff - </a:t>
            </a:r>
            <a:r>
              <a:rPr lang="en-GB" dirty="0">
                <a:hlinkClick r:id="rId2"/>
              </a:rPr>
              <a:t>https://fsv.cuni.cz/fakulta/dekanat/oddeleni-vedy</a:t>
            </a:r>
            <a:r>
              <a:rPr lang="en-GB" dirty="0"/>
              <a:t> – </a:t>
            </a:r>
            <a:r>
              <a:rPr lang="cs-CZ" dirty="0"/>
              <a:t>6</a:t>
            </a:r>
            <a:r>
              <a:rPr lang="en-GB" dirty="0"/>
              <a:t> persons for the different grant competitions</a:t>
            </a:r>
          </a:p>
          <a:p>
            <a:r>
              <a:rPr lang="en-GB" dirty="0"/>
              <a:t>If you do not know please contact Eva Horníčková, </a:t>
            </a:r>
            <a:r>
              <a:rPr lang="en-GB" dirty="0">
                <a:hlinkClick r:id="rId3"/>
              </a:rPr>
              <a:t>eva.hornickova@fsv.cuni.cz</a:t>
            </a:r>
            <a:r>
              <a:rPr lang="en-GB" dirty="0"/>
              <a:t>, phone 222 112 267.</a:t>
            </a:r>
          </a:p>
          <a:p>
            <a:pPr marL="0" indent="0" algn="ctr">
              <a:buNone/>
            </a:pPr>
            <a:endParaRPr lang="cs-CZ" sz="4000" dirty="0"/>
          </a:p>
          <a:p>
            <a:endParaRPr lang="cs-CZ" dirty="0"/>
          </a:p>
        </p:txBody>
      </p:sp>
    </p:spTree>
    <p:extLst>
      <p:ext uri="{BB962C8B-B14F-4D97-AF65-F5344CB8AC3E}">
        <p14:creationId xmlns:p14="http://schemas.microsoft.com/office/powerpoint/2010/main" val="4233510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effectLst/>
              </a:rPr>
              <a:t>The</a:t>
            </a:r>
            <a:r>
              <a:rPr lang="cs-CZ" b="1" dirty="0">
                <a:effectLst/>
              </a:rPr>
              <a:t> </a:t>
            </a:r>
            <a:r>
              <a:rPr lang="cs-CZ" b="1" dirty="0" err="1">
                <a:effectLst/>
              </a:rPr>
              <a:t>Research</a:t>
            </a:r>
            <a:r>
              <a:rPr lang="cs-CZ" b="1" dirty="0">
                <a:effectLst/>
              </a:rPr>
              <a:t> </a:t>
            </a:r>
            <a:r>
              <a:rPr lang="cs-CZ" b="1" dirty="0" err="1">
                <a:effectLst/>
              </a:rPr>
              <a:t>Ethics</a:t>
            </a:r>
            <a:r>
              <a:rPr lang="cs-CZ" b="1" dirty="0">
                <a:effectLst/>
              </a:rPr>
              <a:t> </a:t>
            </a:r>
            <a:r>
              <a:rPr lang="cs-CZ" b="1" dirty="0" err="1">
                <a:effectLst/>
              </a:rPr>
              <a:t>Committee</a:t>
            </a:r>
            <a:endParaRPr lang="cs-CZ" b="1" dirty="0">
              <a:effectLst/>
            </a:endParaRPr>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r>
              <a:rPr lang="en-GB" dirty="0"/>
              <a:t>Purpose – to support researchers at the Faculty of Social Sciences by consulting and approving the ethical aspects of their research projects (incl. the research in the dissertation work)</a:t>
            </a:r>
            <a:endParaRPr lang="en-GB" dirty="0">
              <a:hlinkClick r:id="rId2"/>
            </a:endParaRPr>
          </a:p>
          <a:p>
            <a:r>
              <a:rPr lang="en-GB" dirty="0"/>
              <a:t>Each institute has one member in the committee</a:t>
            </a:r>
          </a:p>
          <a:p>
            <a:r>
              <a:rPr lang="en-GB" dirty="0"/>
              <a:t>Consultation through the online form</a:t>
            </a:r>
            <a:endParaRPr lang="en-GB" dirty="0">
              <a:hlinkClick r:id="rId2"/>
            </a:endParaRPr>
          </a:p>
          <a:p>
            <a:r>
              <a:rPr lang="cs-CZ" dirty="0">
                <a:hlinkClick r:id="rId2"/>
              </a:rPr>
              <a:t>https://fsv.cuni.cz/fakulta/organy-fakulty/komise-pro-etiku-ve-vyzkumu</a:t>
            </a:r>
            <a:endParaRPr lang="cs-CZ" dirty="0"/>
          </a:p>
          <a:p>
            <a:r>
              <a:rPr lang="cs-CZ" dirty="0">
                <a:hlinkClick r:id="rId3"/>
              </a:rPr>
              <a:t>https://fsv.cuni.cz/en/research/research-ethics-committee</a:t>
            </a:r>
            <a:endParaRPr lang="cs-CZ" dirty="0"/>
          </a:p>
          <a:p>
            <a:pPr marL="0" indent="0">
              <a:buNone/>
            </a:pPr>
            <a:endParaRPr lang="cs-CZ" dirty="0"/>
          </a:p>
        </p:txBody>
      </p:sp>
    </p:spTree>
    <p:extLst>
      <p:ext uri="{BB962C8B-B14F-4D97-AF65-F5344CB8AC3E}">
        <p14:creationId xmlns:p14="http://schemas.microsoft.com/office/powerpoint/2010/main" val="300667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effectLst/>
              </a:rPr>
              <a:t>Personal</a:t>
            </a:r>
            <a:r>
              <a:rPr lang="cs-CZ" b="1" dirty="0">
                <a:effectLst/>
              </a:rPr>
              <a:t> </a:t>
            </a:r>
            <a:r>
              <a:rPr lang="cs-CZ" b="1" dirty="0" err="1">
                <a:effectLst/>
              </a:rPr>
              <a:t>Identifiers</a:t>
            </a:r>
            <a:endParaRPr lang="cs-CZ" b="1" dirty="0">
              <a:effectLst/>
            </a:endParaRPr>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normAutofit/>
          </a:bodyPr>
          <a:lstStyle/>
          <a:p>
            <a:r>
              <a:rPr lang="en-GB" dirty="0"/>
              <a:t>All Ph.D. students must have the personal identifiers - </a:t>
            </a:r>
            <a:r>
              <a:rPr lang="en-GB" dirty="0">
                <a:hlinkClick r:id="rId2"/>
              </a:rPr>
              <a:t>Rector’s Measure no. 24/2</a:t>
            </a:r>
            <a:r>
              <a:rPr lang="cs-CZ" dirty="0">
                <a:hlinkClick r:id="rId2"/>
              </a:rPr>
              <a:t>023</a:t>
            </a:r>
            <a:r>
              <a:rPr lang="en-GB" dirty="0">
                <a:hlinkClick r:id="rId2"/>
              </a:rPr>
              <a:t> </a:t>
            </a:r>
            <a:endParaRPr lang="en-GB" dirty="0"/>
          </a:p>
          <a:p>
            <a:r>
              <a:rPr lang="en-GB" dirty="0">
                <a:effectLst/>
              </a:rPr>
              <a:t>Ty</a:t>
            </a:r>
            <a:r>
              <a:rPr lang="en-GB" dirty="0"/>
              <a:t>pes of identifiers</a:t>
            </a:r>
            <a:endParaRPr lang="en-GB" dirty="0">
              <a:effectLst/>
            </a:endParaRPr>
          </a:p>
          <a:p>
            <a:pPr lvl="1">
              <a:buFont typeface="+mj-lt"/>
              <a:buAutoNum type="arabicPeriod"/>
            </a:pPr>
            <a:r>
              <a:rPr lang="en-GB" dirty="0">
                <a:effectLst/>
              </a:rPr>
              <a:t>ORCID ID</a:t>
            </a:r>
          </a:p>
          <a:p>
            <a:pPr lvl="1">
              <a:buFont typeface="+mj-lt"/>
              <a:buAutoNum type="arabicPeriod"/>
            </a:pPr>
            <a:r>
              <a:rPr lang="en-GB" dirty="0" err="1">
                <a:effectLst/>
              </a:rPr>
              <a:t>ResearcherID</a:t>
            </a:r>
            <a:r>
              <a:rPr lang="en-GB" dirty="0">
                <a:effectLst/>
              </a:rPr>
              <a:t> - </a:t>
            </a:r>
            <a:r>
              <a:rPr lang="en-GB" dirty="0" err="1">
                <a:effectLst/>
              </a:rPr>
              <a:t>Publons</a:t>
            </a:r>
            <a:r>
              <a:rPr lang="en-GB" dirty="0">
                <a:effectLst/>
              </a:rPr>
              <a:t> of the Web of Science database</a:t>
            </a:r>
          </a:p>
          <a:p>
            <a:pPr lvl="1">
              <a:buFont typeface="+mj-lt"/>
              <a:buAutoNum type="arabicPeriod"/>
            </a:pPr>
            <a:r>
              <a:rPr lang="en-GB" dirty="0">
                <a:effectLst/>
              </a:rPr>
              <a:t>Scopus Author ID of the Scopus database</a:t>
            </a:r>
            <a:endParaRPr lang="en-GB" dirty="0"/>
          </a:p>
          <a:p>
            <a:r>
              <a:rPr lang="en-GB" dirty="0"/>
              <a:t>All information are available at </a:t>
            </a:r>
            <a:r>
              <a:rPr lang="en-GB" dirty="0">
                <a:hlinkClick r:id="rId3"/>
              </a:rPr>
              <a:t>https://knihovna.fsv.cuni.cz/en/research-support/personal-identifiers</a:t>
            </a:r>
            <a:r>
              <a:rPr lang="cs-CZ" dirty="0"/>
              <a:t>  </a:t>
            </a:r>
            <a:endParaRPr lang="en-GB" dirty="0"/>
          </a:p>
          <a:p>
            <a:r>
              <a:rPr lang="en-GB" dirty="0"/>
              <a:t>Contact at the faculty: </a:t>
            </a:r>
            <a:r>
              <a:rPr lang="en-GB" dirty="0">
                <a:effectLst/>
              </a:rPr>
              <a:t>Mgr. </a:t>
            </a:r>
            <a:r>
              <a:rPr lang="en-GB" dirty="0" err="1">
                <a:effectLst/>
              </a:rPr>
              <a:t>Michala</a:t>
            </a:r>
            <a:r>
              <a:rPr lang="en-GB" dirty="0">
                <a:effectLst/>
              </a:rPr>
              <a:t> </a:t>
            </a:r>
            <a:r>
              <a:rPr lang="en-GB" dirty="0" err="1">
                <a:effectLst/>
              </a:rPr>
              <a:t>Sošková</a:t>
            </a:r>
            <a:r>
              <a:rPr lang="en-GB" dirty="0"/>
              <a:t> </a:t>
            </a:r>
          </a:p>
          <a:p>
            <a:pPr marL="457200" lvl="1" indent="0">
              <a:buNone/>
            </a:pPr>
            <a:r>
              <a:rPr lang="en-GB" dirty="0">
                <a:effectLst/>
              </a:rPr>
              <a:t>(e-mail:  michala.soskova@fsv.cuni.cz)</a:t>
            </a:r>
          </a:p>
          <a:p>
            <a:pPr marL="0" indent="0">
              <a:buNone/>
            </a:pPr>
            <a:endParaRPr lang="cs-CZ" dirty="0"/>
          </a:p>
        </p:txBody>
      </p:sp>
    </p:spTree>
    <p:extLst>
      <p:ext uri="{BB962C8B-B14F-4D97-AF65-F5344CB8AC3E}">
        <p14:creationId xmlns:p14="http://schemas.microsoft.com/office/powerpoint/2010/main" val="112949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7" descr="karolinum__">
            <a:extLst>
              <a:ext uri="{FF2B5EF4-FFF2-40B4-BE49-F238E27FC236}">
                <a16:creationId xmlns:a16="http://schemas.microsoft.com/office/drawing/2014/main" id="{621B7F5A-4FC9-4619-955D-255B2CDBED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372" b="2278"/>
          <a:stretch>
            <a:fillRect/>
          </a:stretch>
        </p:blipFill>
        <p:spPr bwMode="auto">
          <a:xfrm>
            <a:off x="1524000" y="0"/>
            <a:ext cx="9144000" cy="693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5">
            <a:extLst>
              <a:ext uri="{FF2B5EF4-FFF2-40B4-BE49-F238E27FC236}">
                <a16:creationId xmlns:a16="http://schemas.microsoft.com/office/drawing/2014/main" id="{615E3F5D-05B6-4A1D-8A95-7ADA00A6969E}"/>
              </a:ext>
            </a:extLst>
          </p:cNvPr>
          <p:cNvSpPr>
            <a:spLocks noChangeArrowheads="1"/>
          </p:cNvSpPr>
          <p:nvPr/>
        </p:nvSpPr>
        <p:spPr bwMode="auto">
          <a:xfrm>
            <a:off x="5019676" y="2852739"/>
            <a:ext cx="5661025" cy="2663825"/>
          </a:xfrm>
          <a:prstGeom prst="rect">
            <a:avLst/>
          </a:prstGeom>
          <a:solidFill>
            <a:srgbClr val="EA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800">
              <a:solidFill>
                <a:schemeClr val="bg1"/>
              </a:solidFill>
            </a:endParaRPr>
          </a:p>
        </p:txBody>
      </p:sp>
      <p:sp>
        <p:nvSpPr>
          <p:cNvPr id="14339" name="Rectangle 6">
            <a:extLst>
              <a:ext uri="{FF2B5EF4-FFF2-40B4-BE49-F238E27FC236}">
                <a16:creationId xmlns:a16="http://schemas.microsoft.com/office/drawing/2014/main" id="{B0E7B5B5-11F9-48EE-81DE-57F7F9481487}"/>
              </a:ext>
            </a:extLst>
          </p:cNvPr>
          <p:cNvSpPr>
            <a:spLocks noGrp="1" noChangeArrowheads="1"/>
          </p:cNvSpPr>
          <p:nvPr>
            <p:ph type="ctrTitle"/>
          </p:nvPr>
        </p:nvSpPr>
        <p:spPr>
          <a:xfrm>
            <a:off x="5219701" y="3090863"/>
            <a:ext cx="5529263" cy="1885950"/>
          </a:xfrm>
        </p:spPr>
        <p:txBody>
          <a:bodyPr>
            <a:normAutofit fontScale="90000"/>
          </a:bodyPr>
          <a:lstStyle/>
          <a:p>
            <a:pPr algn="l"/>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br>
              <a:rPr lang="cs-CZ" altLang="cs-CZ" sz="2400" dirty="0">
                <a:solidFill>
                  <a:schemeClr val="bg1"/>
                </a:solidFill>
                <a:latin typeface="Calibri" panose="020F0502020204030204" pitchFamily="34" charset="0"/>
              </a:rPr>
            </a:br>
            <a:r>
              <a:rPr lang="en-US" sz="2000" b="1" dirty="0">
                <a:solidFill>
                  <a:schemeClr val="bg1"/>
                </a:solidFill>
                <a:latin typeface="Gill Sans"/>
              </a:rPr>
              <a:t>Thank you for your attention!</a:t>
            </a:r>
            <a:r>
              <a:rPr lang="en-US" sz="2000" dirty="0">
                <a:solidFill>
                  <a:schemeClr val="bg1"/>
                </a:solidFill>
              </a:rPr>
              <a:t> </a:t>
            </a:r>
            <a:br>
              <a:rPr lang="en-US" sz="2000" dirty="0">
                <a:solidFill>
                  <a:schemeClr val="bg1"/>
                </a:solidFill>
              </a:rPr>
            </a:br>
            <a:br>
              <a:rPr lang="en-GB" altLang="cs-CZ" sz="2400" b="1" dirty="0">
                <a:solidFill>
                  <a:schemeClr val="bg1"/>
                </a:solidFill>
                <a:latin typeface="Calibri" panose="020F0502020204030204" pitchFamily="34" charset="0"/>
              </a:rPr>
            </a:br>
            <a:br>
              <a:rPr lang="en-GB" altLang="cs-CZ" sz="2400" dirty="0">
                <a:solidFill>
                  <a:schemeClr val="bg1"/>
                </a:solidFill>
                <a:latin typeface="Calibri" panose="020F0502020204030204" pitchFamily="34" charset="0"/>
              </a:rPr>
            </a:br>
            <a:endParaRPr lang="en-GB" altLang="cs-CZ" sz="2000" dirty="0">
              <a:solidFill>
                <a:schemeClr val="bg1"/>
              </a:solidFill>
              <a:latin typeface="Calibri" panose="020F0502020204030204" pitchFamily="34" charset="0"/>
            </a:endParaRPr>
          </a:p>
        </p:txBody>
      </p:sp>
      <p:pic>
        <p:nvPicPr>
          <p:cNvPr id="14340" name="Picture 8">
            <a:extLst>
              <a:ext uri="{FF2B5EF4-FFF2-40B4-BE49-F238E27FC236}">
                <a16:creationId xmlns:a16="http://schemas.microsoft.com/office/drawing/2014/main" id="{F51E311A-59BD-453E-BC6A-BA5D5BAAE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0836"/>
          <a:stretch>
            <a:fillRect/>
          </a:stretch>
        </p:blipFill>
        <p:spPr bwMode="auto">
          <a:xfrm>
            <a:off x="1524000" y="5826126"/>
            <a:ext cx="91440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007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0513C5-9ECF-4C03-AE9F-A33A232BEC54}"/>
              </a:ext>
            </a:extLst>
          </p:cNvPr>
          <p:cNvSpPr>
            <a:spLocks noGrp="1"/>
          </p:cNvSpPr>
          <p:nvPr>
            <p:ph type="title"/>
          </p:nvPr>
        </p:nvSpPr>
        <p:spPr>
          <a:solidFill>
            <a:srgbClr val="FF0000"/>
          </a:solidFill>
        </p:spPr>
        <p:txBody>
          <a:bodyPr/>
          <a:lstStyle/>
          <a:p>
            <a:pPr algn="ctr"/>
            <a:r>
              <a:rPr lang="en-GB" b="1" dirty="0"/>
              <a:t>Short overview</a:t>
            </a:r>
            <a:endParaRPr lang="en-GB" dirty="0"/>
          </a:p>
        </p:txBody>
      </p:sp>
      <p:sp>
        <p:nvSpPr>
          <p:cNvPr id="3" name="Zástupný text 2">
            <a:extLst>
              <a:ext uri="{FF2B5EF4-FFF2-40B4-BE49-F238E27FC236}">
                <a16:creationId xmlns:a16="http://schemas.microsoft.com/office/drawing/2014/main" id="{7F39D038-7B58-4AFB-A968-CE63950CC98E}"/>
              </a:ext>
            </a:extLst>
          </p:cNvPr>
          <p:cNvSpPr>
            <a:spLocks noGrp="1"/>
          </p:cNvSpPr>
          <p:nvPr>
            <p:ph type="body" idx="1"/>
          </p:nvPr>
        </p:nvSpPr>
        <p:spPr/>
        <p:txBody>
          <a:bodyPr/>
          <a:lstStyle/>
          <a:p>
            <a:r>
              <a:rPr lang="en-GB" dirty="0"/>
              <a:t>Individual opportunities</a:t>
            </a:r>
          </a:p>
        </p:txBody>
      </p:sp>
      <p:sp>
        <p:nvSpPr>
          <p:cNvPr id="4" name="Zástupný obsah 3">
            <a:extLst>
              <a:ext uri="{FF2B5EF4-FFF2-40B4-BE49-F238E27FC236}">
                <a16:creationId xmlns:a16="http://schemas.microsoft.com/office/drawing/2014/main" id="{90D2934B-127B-4010-BA9C-C003761891ED}"/>
              </a:ext>
            </a:extLst>
          </p:cNvPr>
          <p:cNvSpPr>
            <a:spLocks noGrp="1"/>
          </p:cNvSpPr>
          <p:nvPr>
            <p:ph sz="half" idx="2"/>
          </p:nvPr>
        </p:nvSpPr>
        <p:spPr/>
        <p:txBody>
          <a:bodyPr/>
          <a:lstStyle/>
          <a:p>
            <a:r>
              <a:rPr lang="en-GB" dirty="0"/>
              <a:t>Grant Agency of Charles University (GAUK</a:t>
            </a:r>
            <a:r>
              <a:rPr lang="cs-CZ" dirty="0"/>
              <a:t>)</a:t>
            </a:r>
          </a:p>
          <a:p>
            <a:r>
              <a:rPr lang="en-GB" dirty="0"/>
              <a:t>Projects 4EU+</a:t>
            </a:r>
          </a:p>
          <a:p>
            <a:r>
              <a:rPr lang="en-GB" dirty="0"/>
              <a:t>Mobility projects</a:t>
            </a:r>
          </a:p>
        </p:txBody>
      </p:sp>
      <p:sp>
        <p:nvSpPr>
          <p:cNvPr id="5" name="Zástupný text 4">
            <a:extLst>
              <a:ext uri="{FF2B5EF4-FFF2-40B4-BE49-F238E27FC236}">
                <a16:creationId xmlns:a16="http://schemas.microsoft.com/office/drawing/2014/main" id="{FB1A5212-79F3-49C6-89F9-F85DC839746C}"/>
              </a:ext>
            </a:extLst>
          </p:cNvPr>
          <p:cNvSpPr>
            <a:spLocks noGrp="1"/>
          </p:cNvSpPr>
          <p:nvPr>
            <p:ph type="body" sz="quarter" idx="3"/>
          </p:nvPr>
        </p:nvSpPr>
        <p:spPr/>
        <p:txBody>
          <a:bodyPr/>
          <a:lstStyle/>
          <a:p>
            <a:r>
              <a:rPr lang="en-GB" dirty="0"/>
              <a:t>Institutional opportunities</a:t>
            </a:r>
          </a:p>
        </p:txBody>
      </p:sp>
      <p:sp>
        <p:nvSpPr>
          <p:cNvPr id="6" name="Zástupný obsah 5">
            <a:extLst>
              <a:ext uri="{FF2B5EF4-FFF2-40B4-BE49-F238E27FC236}">
                <a16:creationId xmlns:a16="http://schemas.microsoft.com/office/drawing/2014/main" id="{12BEBB5D-0F44-4447-8BED-9EDF67A1877C}"/>
              </a:ext>
            </a:extLst>
          </p:cNvPr>
          <p:cNvSpPr>
            <a:spLocks noGrp="1"/>
          </p:cNvSpPr>
          <p:nvPr>
            <p:ph sz="quarter" idx="4"/>
          </p:nvPr>
        </p:nvSpPr>
        <p:spPr/>
        <p:txBody>
          <a:bodyPr/>
          <a:lstStyle/>
          <a:p>
            <a:r>
              <a:rPr lang="en-GB" dirty="0"/>
              <a:t>Specific </a:t>
            </a:r>
            <a:r>
              <a:rPr lang="cs-CZ" dirty="0"/>
              <a:t>University </a:t>
            </a:r>
            <a:r>
              <a:rPr lang="en-GB" dirty="0"/>
              <a:t>Research (</a:t>
            </a:r>
            <a:r>
              <a:rPr lang="en-GB" dirty="0" err="1"/>
              <a:t>Specifický</a:t>
            </a:r>
            <a:r>
              <a:rPr lang="en-GB" dirty="0"/>
              <a:t> </a:t>
            </a:r>
            <a:r>
              <a:rPr lang="en-GB" dirty="0" err="1"/>
              <a:t>vysokoškolský</a:t>
            </a:r>
            <a:r>
              <a:rPr lang="en-GB" dirty="0"/>
              <a:t> </a:t>
            </a:r>
            <a:r>
              <a:rPr lang="en-GB" dirty="0" err="1"/>
              <a:t>výzkum</a:t>
            </a:r>
            <a:r>
              <a:rPr lang="en-GB" dirty="0"/>
              <a:t> – SVV)</a:t>
            </a:r>
          </a:p>
          <a:p>
            <a:r>
              <a:rPr lang="en-GB" dirty="0"/>
              <a:t>Programme </a:t>
            </a:r>
            <a:r>
              <a:rPr lang="cs-CZ" dirty="0" err="1"/>
              <a:t>Cooperatio</a:t>
            </a:r>
            <a:endParaRPr lang="en-GB" dirty="0"/>
          </a:p>
          <a:p>
            <a:r>
              <a:rPr lang="en-GB" dirty="0"/>
              <a:t>University Research Centre (UNCE)</a:t>
            </a:r>
            <a:r>
              <a:rPr lang="cs-CZ" dirty="0"/>
              <a:t> + Primus </a:t>
            </a:r>
            <a:r>
              <a:rPr lang="en-GB" dirty="0"/>
              <a:t>projects</a:t>
            </a:r>
          </a:p>
        </p:txBody>
      </p:sp>
    </p:spTree>
    <p:extLst>
      <p:ext uri="{BB962C8B-B14F-4D97-AF65-F5344CB8AC3E}">
        <p14:creationId xmlns:p14="http://schemas.microsoft.com/office/powerpoint/2010/main" val="189991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en-GB" b="1"/>
              <a:t>Grant Agency of Charles University</a:t>
            </a:r>
          </a:p>
        </p:txBody>
      </p:sp>
      <p:sp>
        <p:nvSpPr>
          <p:cNvPr id="5" name="Zástupný obsah 4">
            <a:extLst>
              <a:ext uri="{FF2B5EF4-FFF2-40B4-BE49-F238E27FC236}">
                <a16:creationId xmlns:a16="http://schemas.microsoft.com/office/drawing/2014/main" id="{631AD7A2-7CEB-4D09-A5D1-732B948844D4}"/>
              </a:ext>
            </a:extLst>
          </p:cNvPr>
          <p:cNvSpPr>
            <a:spLocks noGrp="1"/>
          </p:cNvSpPr>
          <p:nvPr>
            <p:ph idx="1"/>
          </p:nvPr>
        </p:nvSpPr>
        <p:spPr/>
        <p:txBody>
          <a:bodyPr>
            <a:normAutofit/>
          </a:bodyPr>
          <a:lstStyle/>
          <a:p>
            <a:pPr>
              <a:spcAft>
                <a:spcPts val="600"/>
              </a:spcAft>
            </a:pPr>
            <a:r>
              <a:rPr lang="en-GB" dirty="0"/>
              <a:t>Duration </a:t>
            </a:r>
            <a:r>
              <a:rPr lang="en-GB" b="1" dirty="0"/>
              <a:t>1, 2 or 3 years</a:t>
            </a:r>
            <a:r>
              <a:rPr lang="en-GB" dirty="0"/>
              <a:t>.</a:t>
            </a:r>
          </a:p>
          <a:p>
            <a:pPr>
              <a:spcAft>
                <a:spcPts val="600"/>
              </a:spcAft>
            </a:pPr>
            <a:r>
              <a:rPr lang="en-GB" dirty="0"/>
              <a:t>Team – principal investigator (PI) + supervisor + other students (M.A. or PhD.).</a:t>
            </a:r>
            <a:r>
              <a:rPr lang="cs-CZ" dirty="0"/>
              <a:t> </a:t>
            </a:r>
            <a:r>
              <a:rPr lang="en-GB" dirty="0"/>
              <a:t>Also, as individual project</a:t>
            </a:r>
            <a:r>
              <a:rPr lang="cs-CZ" dirty="0"/>
              <a:t> </a:t>
            </a:r>
            <a:r>
              <a:rPr lang="en-GB" dirty="0"/>
              <a:t>possible (PI + supervisor).</a:t>
            </a:r>
          </a:p>
          <a:p>
            <a:pPr>
              <a:spcAft>
                <a:spcPts val="600"/>
              </a:spcAft>
            </a:pPr>
            <a:r>
              <a:rPr lang="en-GB" b="1" dirty="0"/>
              <a:t>PI must be in the standard period of his/her study at the moment of the proposal submission. PI can submit only one project as a PI but could be a member of two other project</a:t>
            </a:r>
            <a:r>
              <a:rPr lang="cs-CZ" b="1" dirty="0"/>
              <a:t>s</a:t>
            </a:r>
            <a:r>
              <a:rPr lang="en-GB" b="1" dirty="0"/>
              <a:t>.</a:t>
            </a:r>
          </a:p>
          <a:p>
            <a:pPr>
              <a:spcAft>
                <a:spcPts val="600"/>
              </a:spcAft>
            </a:pPr>
            <a:r>
              <a:rPr lang="en-GB" dirty="0"/>
              <a:t>Max. budget </a:t>
            </a:r>
            <a:r>
              <a:rPr lang="en-GB" b="1" dirty="0"/>
              <a:t>300 000 CZK a year </a:t>
            </a:r>
            <a:r>
              <a:rPr lang="en-GB" dirty="0"/>
              <a:t>(900 000 CZK for a project) – stipend for a student – 80 000 CZK a year, 160 000 CZK for a team</a:t>
            </a:r>
            <a:r>
              <a:rPr lang="cs-CZ" dirty="0"/>
              <a:t> </a:t>
            </a:r>
            <a:r>
              <a:rPr lang="en-GB" dirty="0"/>
              <a:t>a year.</a:t>
            </a:r>
          </a:p>
          <a:p>
            <a:endParaRPr lang="en-GB" dirty="0"/>
          </a:p>
        </p:txBody>
      </p:sp>
    </p:spTree>
    <p:extLst>
      <p:ext uri="{BB962C8B-B14F-4D97-AF65-F5344CB8AC3E}">
        <p14:creationId xmlns:p14="http://schemas.microsoft.com/office/powerpoint/2010/main" val="189485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en-GB" b="1"/>
              <a:t>Grant Agency of Charles University</a:t>
            </a:r>
          </a:p>
        </p:txBody>
      </p:sp>
      <p:sp>
        <p:nvSpPr>
          <p:cNvPr id="5" name="Zástupný obsah 4">
            <a:extLst>
              <a:ext uri="{FF2B5EF4-FFF2-40B4-BE49-F238E27FC236}">
                <a16:creationId xmlns:a16="http://schemas.microsoft.com/office/drawing/2014/main" id="{631AD7A2-7CEB-4D09-A5D1-732B948844D4}"/>
              </a:ext>
            </a:extLst>
          </p:cNvPr>
          <p:cNvSpPr>
            <a:spLocks noGrp="1"/>
          </p:cNvSpPr>
          <p:nvPr>
            <p:ph idx="1"/>
          </p:nvPr>
        </p:nvSpPr>
        <p:spPr/>
        <p:txBody>
          <a:bodyPr>
            <a:normAutofit/>
          </a:bodyPr>
          <a:lstStyle/>
          <a:p>
            <a:r>
              <a:rPr lang="en-GB" dirty="0"/>
              <a:t>The next call  - open October</a:t>
            </a:r>
            <a:r>
              <a:rPr lang="cs-CZ" dirty="0"/>
              <a:t> 2024</a:t>
            </a:r>
            <a:endParaRPr lang="en-GB" dirty="0"/>
          </a:p>
          <a:p>
            <a:r>
              <a:rPr lang="en-GB" dirty="0"/>
              <a:t>All information - </a:t>
            </a:r>
            <a:r>
              <a:rPr lang="en-GB" dirty="0">
                <a:hlinkClick r:id="rId2"/>
              </a:rPr>
              <a:t>https://cuni.cz/UK-2446.html</a:t>
            </a:r>
            <a:r>
              <a:rPr lang="en-GB" dirty="0"/>
              <a:t> and </a:t>
            </a:r>
            <a:r>
              <a:rPr lang="en-GB" dirty="0">
                <a:hlinkClick r:id="rId3"/>
              </a:rPr>
              <a:t>https://cuni.cz/UKEN-753.html</a:t>
            </a:r>
            <a:endParaRPr lang="cs-CZ" dirty="0"/>
          </a:p>
          <a:p>
            <a:pPr marL="0" indent="0">
              <a:buNone/>
            </a:pPr>
            <a:r>
              <a:rPr lang="en-GB" dirty="0">
                <a:hlinkClick r:id="rId4"/>
              </a:rPr>
              <a:t>https://fsv.cuni.cz/veda-vyzkum/aktualni-vyzvy-veda-vyzkum</a:t>
            </a:r>
            <a:r>
              <a:rPr lang="en-GB" dirty="0"/>
              <a:t> (also the detailed manual for applicants)</a:t>
            </a:r>
            <a:endParaRPr lang="cs-CZ" dirty="0"/>
          </a:p>
          <a:p>
            <a:r>
              <a:rPr lang="en-GB" dirty="0"/>
              <a:t>Contact for GAUK at FSS: Eva </a:t>
            </a:r>
            <a:r>
              <a:rPr lang="en-GB" dirty="0" err="1"/>
              <a:t>Horníčková</a:t>
            </a:r>
            <a:r>
              <a:rPr lang="en-GB" dirty="0"/>
              <a:t> (</a:t>
            </a:r>
            <a:r>
              <a:rPr lang="en-GB" dirty="0">
                <a:hlinkClick r:id="rId5"/>
              </a:rPr>
              <a:t>eva.hornickova@fsv.cuni.cz</a:t>
            </a:r>
            <a:r>
              <a:rPr lang="en-GB" dirty="0"/>
              <a:t>, phone 222 112 267)</a:t>
            </a:r>
          </a:p>
          <a:p>
            <a:endParaRPr lang="en-GB" dirty="0"/>
          </a:p>
        </p:txBody>
      </p:sp>
    </p:spTree>
    <p:extLst>
      <p:ext uri="{BB962C8B-B14F-4D97-AF65-F5344CB8AC3E}">
        <p14:creationId xmlns:p14="http://schemas.microsoft.com/office/powerpoint/2010/main" val="157788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AB331-D2C9-7872-6956-7F1A0B856CB5}"/>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27539C97-884E-34AA-8178-B1D6F2F6390A}"/>
              </a:ext>
            </a:extLst>
          </p:cNvPr>
          <p:cNvSpPr>
            <a:spLocks noGrp="1"/>
          </p:cNvSpPr>
          <p:nvPr>
            <p:ph type="title"/>
          </p:nvPr>
        </p:nvSpPr>
        <p:spPr>
          <a:solidFill>
            <a:srgbClr val="FF0000"/>
          </a:solidFill>
        </p:spPr>
        <p:txBody>
          <a:bodyPr/>
          <a:lstStyle/>
          <a:p>
            <a:pPr algn="ctr"/>
            <a:r>
              <a:rPr lang="cs-CZ" b="1" dirty="0"/>
              <a:t>4EU+ student mini-</a:t>
            </a:r>
            <a:r>
              <a:rPr lang="cs-CZ" b="1" dirty="0" err="1"/>
              <a:t>grants</a:t>
            </a:r>
            <a:endParaRPr lang="cs-CZ" b="1" dirty="0"/>
          </a:p>
        </p:txBody>
      </p:sp>
      <p:sp>
        <p:nvSpPr>
          <p:cNvPr id="5" name="Zástupný obsah 4">
            <a:extLst>
              <a:ext uri="{FF2B5EF4-FFF2-40B4-BE49-F238E27FC236}">
                <a16:creationId xmlns:a16="http://schemas.microsoft.com/office/drawing/2014/main" id="{FC6CE012-7605-F8FE-3E1E-4F261EB17BE2}"/>
              </a:ext>
            </a:extLst>
          </p:cNvPr>
          <p:cNvSpPr>
            <a:spLocks noGrp="1"/>
          </p:cNvSpPr>
          <p:nvPr>
            <p:ph idx="1"/>
          </p:nvPr>
        </p:nvSpPr>
        <p:spPr/>
        <p:txBody>
          <a:bodyPr>
            <a:normAutofit fontScale="85000" lnSpcReduction="20000"/>
          </a:bodyPr>
          <a:lstStyle/>
          <a:p>
            <a:r>
              <a:rPr lang="en-GB" dirty="0"/>
              <a:t>Open call - </a:t>
            </a:r>
            <a:r>
              <a:rPr lang="en-GB" b="1" dirty="0"/>
              <a:t>deadline</a:t>
            </a:r>
            <a:r>
              <a:rPr lang="cs-CZ" b="1" dirty="0"/>
              <a:t> FSS</a:t>
            </a:r>
            <a:r>
              <a:rPr lang="en-GB" b="1" dirty="0"/>
              <a:t> 26.2. 2024</a:t>
            </a:r>
          </a:p>
          <a:p>
            <a:r>
              <a:rPr lang="en-GB" dirty="0"/>
              <a:t>The projects can focus on initiating international research collaboration, organizing joint educational activities (workshops, soft skill courses, etc.), developing socio-cultural collaboration etc.</a:t>
            </a:r>
          </a:p>
          <a:p>
            <a:r>
              <a:rPr lang="en-GB" b="1" dirty="0"/>
              <a:t>Project has to involve at least three 4EU+ member universities </a:t>
            </a:r>
            <a:r>
              <a:rPr lang="en-GB" dirty="0"/>
              <a:t>(Charles University + Heidelberg Universität, Sorbonne Université, </a:t>
            </a:r>
            <a:r>
              <a:rPr lang="en-GB" dirty="0" err="1"/>
              <a:t>Københavns</a:t>
            </a:r>
            <a:r>
              <a:rPr lang="en-GB" dirty="0"/>
              <a:t> </a:t>
            </a:r>
            <a:r>
              <a:rPr lang="en-GB" dirty="0" err="1"/>
              <a:t>Universitet</a:t>
            </a:r>
            <a:r>
              <a:rPr lang="en-GB" dirty="0"/>
              <a:t>, Université de Genève, </a:t>
            </a:r>
            <a:r>
              <a:rPr lang="en-GB" dirty="0" err="1"/>
              <a:t>Università</a:t>
            </a:r>
            <a:r>
              <a:rPr lang="en-GB" dirty="0"/>
              <a:t> </a:t>
            </a:r>
            <a:r>
              <a:rPr lang="en-GB" dirty="0" err="1"/>
              <a:t>degli</a:t>
            </a:r>
            <a:r>
              <a:rPr lang="en-GB" dirty="0"/>
              <a:t> </a:t>
            </a:r>
            <a:r>
              <a:rPr lang="en-GB" dirty="0" err="1"/>
              <a:t>Studi</a:t>
            </a:r>
            <a:r>
              <a:rPr lang="en-GB" dirty="0"/>
              <a:t> di Milano, </a:t>
            </a:r>
            <a:r>
              <a:rPr lang="en-GB" dirty="0" err="1"/>
              <a:t>Uniwersytet</a:t>
            </a:r>
            <a:r>
              <a:rPr lang="en-GB" dirty="0"/>
              <a:t> </a:t>
            </a:r>
            <a:r>
              <a:rPr lang="en-GB" dirty="0" err="1"/>
              <a:t>Warszawski</a:t>
            </a:r>
            <a:r>
              <a:rPr lang="en-GB" dirty="0"/>
              <a:t>, Université Pantheon-</a:t>
            </a:r>
            <a:r>
              <a:rPr lang="en-GB" dirty="0" err="1"/>
              <a:t>Assas</a:t>
            </a:r>
            <a:r>
              <a:rPr lang="en-GB" dirty="0"/>
              <a:t>)</a:t>
            </a:r>
            <a:r>
              <a:rPr lang="cs-CZ" dirty="0"/>
              <a:t>.</a:t>
            </a:r>
            <a:endParaRPr lang="en-GB" dirty="0"/>
          </a:p>
          <a:p>
            <a:r>
              <a:rPr lang="en-GB" dirty="0"/>
              <a:t>The maximum amount to apply for is </a:t>
            </a:r>
            <a:r>
              <a:rPr lang="en-GB" b="1" dirty="0"/>
              <a:t>CZK 150,000 </a:t>
            </a:r>
            <a:r>
              <a:rPr lang="en-GB" dirty="0"/>
              <a:t>(approx. EUR 6100)</a:t>
            </a:r>
            <a:r>
              <a:rPr lang="cs-CZ" dirty="0"/>
              <a:t>.</a:t>
            </a:r>
            <a:endParaRPr lang="en-GB" dirty="0"/>
          </a:p>
          <a:p>
            <a:r>
              <a:rPr lang="en-GB" dirty="0"/>
              <a:t>All information -</a:t>
            </a:r>
            <a:r>
              <a:rPr lang="cs-CZ" dirty="0"/>
              <a:t> </a:t>
            </a:r>
            <a:r>
              <a:rPr lang="en-GB" dirty="0">
                <a:hlinkClick r:id="rId2"/>
              </a:rPr>
              <a:t>https://fsv.cuni.cz/veda-vyzkum/aktualni-vyzvy-veda-vyzkum</a:t>
            </a:r>
            <a:r>
              <a:rPr lang="en-GB" dirty="0"/>
              <a:t> </a:t>
            </a:r>
            <a:r>
              <a:rPr lang="cs-CZ" dirty="0"/>
              <a:t>and </a:t>
            </a:r>
            <a:r>
              <a:rPr lang="en-GB" dirty="0">
                <a:hlinkClick r:id="rId3"/>
              </a:rPr>
              <a:t>https://cuni.cz/UK-12268.html</a:t>
            </a:r>
            <a:r>
              <a:rPr lang="cs-CZ" dirty="0"/>
              <a:t> </a:t>
            </a:r>
          </a:p>
          <a:p>
            <a:r>
              <a:rPr lang="en-GB" dirty="0"/>
              <a:t>Contact at FSS: </a:t>
            </a:r>
            <a:r>
              <a:rPr lang="cs-CZ" dirty="0"/>
              <a:t>Tereza Broučková </a:t>
            </a:r>
            <a:r>
              <a:rPr lang="en-GB" dirty="0"/>
              <a:t>(</a:t>
            </a:r>
            <a:r>
              <a:rPr lang="cs-CZ" dirty="0" err="1">
                <a:hlinkClick r:id="rId4"/>
              </a:rPr>
              <a:t>tereza.brouckova</a:t>
            </a:r>
            <a:r>
              <a:rPr lang="cs-CZ" dirty="0">
                <a:hlinkClick r:id="rId4"/>
              </a:rPr>
              <a:t>@</a:t>
            </a:r>
            <a:r>
              <a:rPr lang="en-GB" dirty="0">
                <a:hlinkClick r:id="rId4"/>
              </a:rPr>
              <a:t>fsv.cuni.cz</a:t>
            </a:r>
            <a:r>
              <a:rPr lang="en-GB" dirty="0"/>
              <a:t>, phone 222 112 2</a:t>
            </a:r>
            <a:r>
              <a:rPr lang="cs-CZ" dirty="0"/>
              <a:t>32</a:t>
            </a:r>
            <a:r>
              <a:rPr lang="en-GB" dirty="0"/>
              <a:t>)</a:t>
            </a:r>
          </a:p>
          <a:p>
            <a:endParaRPr lang="en-GB" dirty="0"/>
          </a:p>
        </p:txBody>
      </p:sp>
    </p:spTree>
    <p:extLst>
      <p:ext uri="{BB962C8B-B14F-4D97-AF65-F5344CB8AC3E}">
        <p14:creationId xmlns:p14="http://schemas.microsoft.com/office/powerpoint/2010/main" val="108831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xfrm>
            <a:off x="765048" y="337693"/>
            <a:ext cx="10515600" cy="1325563"/>
          </a:xfrm>
          <a:solidFill>
            <a:srgbClr val="FF0000"/>
          </a:solidFill>
        </p:spPr>
        <p:txBody>
          <a:bodyPr/>
          <a:lstStyle/>
          <a:p>
            <a:pPr algn="ctr"/>
            <a:r>
              <a:rPr lang="cs-CZ" b="1" dirty="0" err="1"/>
              <a:t>Institutional</a:t>
            </a:r>
            <a:r>
              <a:rPr lang="cs-CZ" b="1" dirty="0"/>
              <a:t> </a:t>
            </a:r>
            <a:r>
              <a:rPr lang="cs-CZ" b="1" dirty="0" err="1"/>
              <a:t>possibilities</a:t>
            </a:r>
            <a:endParaRPr lang="cs-CZ" b="1" dirty="0"/>
          </a:p>
        </p:txBody>
      </p:sp>
      <p:sp>
        <p:nvSpPr>
          <p:cNvPr id="5" name="Zástupný obsah 4">
            <a:extLst>
              <a:ext uri="{FF2B5EF4-FFF2-40B4-BE49-F238E27FC236}">
                <a16:creationId xmlns:a16="http://schemas.microsoft.com/office/drawing/2014/main" id="{631AD7A2-7CEB-4D09-A5D1-732B948844D4}"/>
              </a:ext>
            </a:extLst>
          </p:cNvPr>
          <p:cNvSpPr>
            <a:spLocks noGrp="1"/>
          </p:cNvSpPr>
          <p:nvPr>
            <p:ph idx="1"/>
          </p:nvPr>
        </p:nvSpPr>
        <p:spPr/>
        <p:txBody>
          <a:bodyPr/>
          <a:lstStyle/>
          <a:p>
            <a:pPr marL="0" indent="0" algn="ctr">
              <a:buNone/>
            </a:pPr>
            <a:r>
              <a:rPr lang="en-GB" b="1" dirty="0"/>
              <a:t>Specific University Research</a:t>
            </a:r>
          </a:p>
          <a:p>
            <a:pPr marL="0" indent="0" algn="ctr">
              <a:buNone/>
            </a:pPr>
            <a:r>
              <a:rPr lang="cs-CZ" b="1" dirty="0"/>
              <a:t>(Specifický vysokoškolský výzkum – SVV)</a:t>
            </a:r>
          </a:p>
          <a:p>
            <a:pPr>
              <a:buFontTx/>
              <a:buChar char="-"/>
            </a:pPr>
            <a:r>
              <a:rPr lang="en-GB" dirty="0"/>
              <a:t>Specified mainly for Ph.D. students</a:t>
            </a:r>
          </a:p>
          <a:p>
            <a:pPr>
              <a:buFontTx/>
              <a:buChar char="-"/>
            </a:pPr>
            <a:r>
              <a:rPr lang="en-GB" dirty="0"/>
              <a:t>Each institute has one project</a:t>
            </a:r>
          </a:p>
          <a:p>
            <a:pPr>
              <a:buFontTx/>
              <a:buChar char="-"/>
            </a:pPr>
            <a:r>
              <a:rPr lang="en-GB" dirty="0"/>
              <a:t>Overview of the actual project including the coordinators - </a:t>
            </a:r>
            <a:r>
              <a:rPr lang="en-GB" dirty="0">
                <a:hlinkClick r:id="rId2"/>
              </a:rPr>
              <a:t>https://fsv.cuni.cz/veda-vyzkum/vyzkumne-vedecke-projekty/specificky-vysokoskolsky-vyzkum</a:t>
            </a:r>
            <a:endParaRPr lang="en-GB" dirty="0"/>
          </a:p>
          <a:p>
            <a:pPr>
              <a:buFontTx/>
              <a:buChar char="-"/>
            </a:pPr>
            <a:r>
              <a:rPr lang="en-GB" dirty="0"/>
              <a:t>Stipend for research, publications, travel (individual according to the institute rules)</a:t>
            </a:r>
          </a:p>
        </p:txBody>
      </p:sp>
    </p:spTree>
    <p:extLst>
      <p:ext uri="{BB962C8B-B14F-4D97-AF65-F5344CB8AC3E}">
        <p14:creationId xmlns:p14="http://schemas.microsoft.com/office/powerpoint/2010/main" val="1724599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Institutional</a:t>
            </a:r>
            <a:r>
              <a:rPr lang="cs-CZ" b="1" dirty="0"/>
              <a:t> </a:t>
            </a:r>
            <a:r>
              <a:rPr lang="cs-CZ" b="1" dirty="0" err="1"/>
              <a:t>possibilities</a:t>
            </a:r>
            <a:endParaRPr lang="cs-CZ" b="1" dirty="0"/>
          </a:p>
        </p:txBody>
      </p:sp>
      <p:sp>
        <p:nvSpPr>
          <p:cNvPr id="5" name="Zástupný obsah 4">
            <a:extLst>
              <a:ext uri="{FF2B5EF4-FFF2-40B4-BE49-F238E27FC236}">
                <a16:creationId xmlns:a16="http://schemas.microsoft.com/office/drawing/2014/main" id="{631AD7A2-7CEB-4D09-A5D1-732B948844D4}"/>
              </a:ext>
            </a:extLst>
          </p:cNvPr>
          <p:cNvSpPr>
            <a:spLocks noGrp="1"/>
          </p:cNvSpPr>
          <p:nvPr>
            <p:ph sz="half" idx="1"/>
          </p:nvPr>
        </p:nvSpPr>
        <p:spPr/>
        <p:txBody>
          <a:bodyPr>
            <a:normAutofit/>
          </a:bodyPr>
          <a:lstStyle/>
          <a:p>
            <a:pPr marL="0" indent="0">
              <a:buNone/>
            </a:pPr>
            <a:r>
              <a:rPr lang="en-GB" b="1" dirty="0"/>
              <a:t>Programme </a:t>
            </a:r>
            <a:r>
              <a:rPr lang="cs-CZ" b="1" dirty="0" err="1"/>
              <a:t>Cooperatio</a:t>
            </a:r>
            <a:r>
              <a:rPr lang="en-GB" b="1" dirty="0"/>
              <a:t> </a:t>
            </a:r>
          </a:p>
          <a:p>
            <a:r>
              <a:rPr lang="en-GB" dirty="0"/>
              <a:t>Overview of running programmes at FSS –</a:t>
            </a:r>
            <a:r>
              <a:rPr lang="cs-CZ" dirty="0"/>
              <a:t> </a:t>
            </a:r>
            <a:r>
              <a:rPr lang="cs-CZ" dirty="0">
                <a:hlinkClick r:id="rId2"/>
              </a:rPr>
              <a:t>https://fsv.cuni.cz/veda-vyzkum/vnitrouniverzitni-programy/cooperatio</a:t>
            </a:r>
            <a:endParaRPr lang="cs-CZ" dirty="0"/>
          </a:p>
          <a:p>
            <a:r>
              <a:rPr lang="en-GB" dirty="0"/>
              <a:t>Decision</a:t>
            </a:r>
            <a:r>
              <a:rPr lang="cs-CZ" dirty="0"/>
              <a:t>s</a:t>
            </a:r>
            <a:r>
              <a:rPr lang="en-GB" dirty="0"/>
              <a:t> about the team and about budget – directors of the institute.</a:t>
            </a:r>
          </a:p>
          <a:p>
            <a:pPr marL="0" indent="0">
              <a:buNone/>
            </a:pPr>
            <a:r>
              <a:rPr lang="cs-CZ" dirty="0"/>
              <a:t> </a:t>
            </a:r>
          </a:p>
          <a:p>
            <a:endParaRPr lang="cs-CZ" dirty="0"/>
          </a:p>
        </p:txBody>
      </p:sp>
      <p:sp>
        <p:nvSpPr>
          <p:cNvPr id="2" name="Zástupný obsah 1">
            <a:extLst>
              <a:ext uri="{FF2B5EF4-FFF2-40B4-BE49-F238E27FC236}">
                <a16:creationId xmlns:a16="http://schemas.microsoft.com/office/drawing/2014/main" id="{BD7318A4-2751-4126-992E-2FD279ED627A}"/>
              </a:ext>
            </a:extLst>
          </p:cNvPr>
          <p:cNvSpPr>
            <a:spLocks noGrp="1"/>
          </p:cNvSpPr>
          <p:nvPr>
            <p:ph sz="half" idx="2"/>
          </p:nvPr>
        </p:nvSpPr>
        <p:spPr/>
        <p:txBody>
          <a:bodyPr>
            <a:normAutofit/>
          </a:bodyPr>
          <a:lstStyle/>
          <a:p>
            <a:pPr marL="0" indent="0">
              <a:buNone/>
            </a:pPr>
            <a:r>
              <a:rPr lang="en-GB" b="1" dirty="0"/>
              <a:t>University Research Centre (UNCE) + Primus projects</a:t>
            </a:r>
          </a:p>
          <a:p>
            <a:r>
              <a:rPr lang="cs-CZ" dirty="0"/>
              <a:t>I</a:t>
            </a:r>
            <a:r>
              <a:rPr lang="en-GB" dirty="0" err="1"/>
              <a:t>ndividual</a:t>
            </a:r>
            <a:r>
              <a:rPr lang="en-GB" dirty="0"/>
              <a:t> projects with the PI</a:t>
            </a:r>
          </a:p>
          <a:p>
            <a:r>
              <a:rPr lang="en-GB" dirty="0"/>
              <a:t>Overview of the projects - </a:t>
            </a:r>
            <a:r>
              <a:rPr lang="en-GB" dirty="0">
                <a:hlinkClick r:id="rId3"/>
              </a:rPr>
              <a:t>https://fsv.cuni.cz/veda-vyzkum/vnitrouniverzitni-programy</a:t>
            </a:r>
            <a:endParaRPr lang="en-GB" dirty="0"/>
          </a:p>
          <a:p>
            <a:r>
              <a:rPr lang="en-GB" dirty="0"/>
              <a:t>PhD. students are expected</a:t>
            </a:r>
            <a:r>
              <a:rPr lang="cs-CZ" dirty="0"/>
              <a:t> as</a:t>
            </a:r>
            <a:r>
              <a:rPr lang="en-GB" dirty="0"/>
              <a:t> team members.</a:t>
            </a:r>
          </a:p>
        </p:txBody>
      </p:sp>
    </p:spTree>
    <p:extLst>
      <p:ext uri="{BB962C8B-B14F-4D97-AF65-F5344CB8AC3E}">
        <p14:creationId xmlns:p14="http://schemas.microsoft.com/office/powerpoint/2010/main" val="420372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External</a:t>
            </a:r>
            <a:r>
              <a:rPr lang="cs-CZ" b="1" dirty="0"/>
              <a:t> </a:t>
            </a:r>
            <a:r>
              <a:rPr lang="cs-CZ" b="1" dirty="0" err="1"/>
              <a:t>opportunities</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pPr marL="0" indent="0" algn="ctr">
              <a:buNone/>
            </a:pPr>
            <a:r>
              <a:rPr lang="en-GB" sz="4800" b="1" dirty="0"/>
              <a:t>Foundations </a:t>
            </a:r>
          </a:p>
          <a:p>
            <a:pPr>
              <a:spcAft>
                <a:spcPts val="1200"/>
              </a:spcAft>
            </a:pPr>
            <a:r>
              <a:rPr lang="en-GB" dirty="0"/>
              <a:t>Sophia Foundation (focused on Economics) - </a:t>
            </a:r>
            <a:r>
              <a:rPr lang="en-GB" dirty="0">
                <a:hlinkClick r:id="rId2"/>
              </a:rPr>
              <a:t>http://www.nadacesophia.cz/prisp.asp</a:t>
            </a:r>
            <a:r>
              <a:rPr lang="cs-CZ" dirty="0"/>
              <a:t> </a:t>
            </a:r>
            <a:endParaRPr lang="en-GB" dirty="0"/>
          </a:p>
          <a:p>
            <a:pPr>
              <a:spcAft>
                <a:spcPts val="1200"/>
              </a:spcAft>
            </a:pPr>
            <a:r>
              <a:rPr lang="en-GB" dirty="0"/>
              <a:t>Josef </a:t>
            </a:r>
            <a:r>
              <a:rPr lang="en-GB" dirty="0" err="1"/>
              <a:t>Hlávka</a:t>
            </a:r>
            <a:r>
              <a:rPr lang="en-GB" dirty="0"/>
              <a:t> Foundation - </a:t>
            </a:r>
            <a:r>
              <a:rPr lang="en-GB" dirty="0">
                <a:hlinkClick r:id="rId3"/>
              </a:rPr>
              <a:t>http://www.hlavkovanadace.cz/</a:t>
            </a:r>
            <a:r>
              <a:rPr lang="cs-CZ" dirty="0"/>
              <a:t> </a:t>
            </a:r>
            <a:endParaRPr lang="en-GB" dirty="0"/>
          </a:p>
          <a:p>
            <a:pPr>
              <a:spcAft>
                <a:spcPts val="1200"/>
              </a:spcAft>
            </a:pPr>
            <a:r>
              <a:rPr lang="en-GB" dirty="0"/>
              <a:t>Jan Hus Educational Foundation - </a:t>
            </a:r>
            <a:r>
              <a:rPr lang="en-GB" dirty="0">
                <a:hlinkClick r:id="rId4"/>
              </a:rPr>
              <a:t>https://www.vnjh.cz/</a:t>
            </a:r>
            <a:endParaRPr lang="en-GB" dirty="0"/>
          </a:p>
          <a:p>
            <a:pPr>
              <a:spcAft>
                <a:spcPts val="1200"/>
              </a:spcAft>
            </a:pPr>
            <a:r>
              <a:rPr lang="en-GB" dirty="0"/>
              <a:t>Czech Literary Fond Foundation – travel stipends - </a:t>
            </a:r>
            <a:r>
              <a:rPr lang="en-GB" dirty="0">
                <a:hlinkClick r:id="rId5"/>
              </a:rPr>
              <a:t>https://nclf.cz/nadacni-program/</a:t>
            </a:r>
            <a:r>
              <a:rPr lang="cs-CZ" dirty="0"/>
              <a:t> </a:t>
            </a:r>
            <a:endParaRPr lang="en-GB" dirty="0"/>
          </a:p>
          <a:p>
            <a:endParaRPr lang="cs-CZ" dirty="0"/>
          </a:p>
        </p:txBody>
      </p:sp>
    </p:spTree>
    <p:extLst>
      <p:ext uri="{BB962C8B-B14F-4D97-AF65-F5344CB8AC3E}">
        <p14:creationId xmlns:p14="http://schemas.microsoft.com/office/powerpoint/2010/main" val="43441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29296CE-CEC4-48FA-8A3E-D92CEA42925D}"/>
              </a:ext>
            </a:extLst>
          </p:cNvPr>
          <p:cNvSpPr>
            <a:spLocks noGrp="1"/>
          </p:cNvSpPr>
          <p:nvPr>
            <p:ph type="title"/>
          </p:nvPr>
        </p:nvSpPr>
        <p:spPr>
          <a:solidFill>
            <a:srgbClr val="FF0000"/>
          </a:solidFill>
        </p:spPr>
        <p:txBody>
          <a:bodyPr/>
          <a:lstStyle/>
          <a:p>
            <a:pPr algn="ctr"/>
            <a:r>
              <a:rPr lang="cs-CZ" b="1" dirty="0" err="1"/>
              <a:t>Research</a:t>
            </a:r>
            <a:r>
              <a:rPr lang="cs-CZ" b="1" dirty="0"/>
              <a:t> Office </a:t>
            </a:r>
            <a:r>
              <a:rPr lang="cs-CZ" b="1" dirty="0" err="1"/>
              <a:t>at</a:t>
            </a:r>
            <a:r>
              <a:rPr lang="cs-CZ" b="1" dirty="0"/>
              <a:t> </a:t>
            </a:r>
            <a:r>
              <a:rPr lang="cs-CZ" b="1" dirty="0" err="1"/>
              <a:t>Faculty</a:t>
            </a:r>
            <a:endParaRPr lang="cs-CZ" b="1" dirty="0"/>
          </a:p>
        </p:txBody>
      </p:sp>
      <p:sp>
        <p:nvSpPr>
          <p:cNvPr id="6" name="Zástupný obsah 5">
            <a:extLst>
              <a:ext uri="{FF2B5EF4-FFF2-40B4-BE49-F238E27FC236}">
                <a16:creationId xmlns:a16="http://schemas.microsoft.com/office/drawing/2014/main" id="{C56569AE-39B4-4D46-A528-505BE8D7A9F1}"/>
              </a:ext>
            </a:extLst>
          </p:cNvPr>
          <p:cNvSpPr>
            <a:spLocks noGrp="1"/>
          </p:cNvSpPr>
          <p:nvPr>
            <p:ph idx="1"/>
          </p:nvPr>
        </p:nvSpPr>
        <p:spPr/>
        <p:txBody>
          <a:bodyPr/>
          <a:lstStyle/>
          <a:p>
            <a:r>
              <a:rPr lang="en-GB" dirty="0"/>
              <a:t>Information about the open calls - </a:t>
            </a:r>
            <a:r>
              <a:rPr lang="en-GB" dirty="0">
                <a:hlinkClick r:id="rId2"/>
              </a:rPr>
              <a:t>https://fsv.cuni.cz/veda-vyzkum/aktualni-vyzvy-veda-vyzkum</a:t>
            </a:r>
            <a:endParaRPr lang="en-GB" dirty="0"/>
          </a:p>
          <a:p>
            <a:r>
              <a:rPr lang="en-GB" dirty="0"/>
              <a:t>Information about the regular announced grant competition –</a:t>
            </a:r>
            <a:r>
              <a:rPr lang="cs-CZ" dirty="0"/>
              <a:t> </a:t>
            </a:r>
            <a:r>
              <a:rPr lang="en-GB" dirty="0">
                <a:hlinkClick r:id="rId3"/>
              </a:rPr>
              <a:t>https://fsv.cuni.cz/veda-vyzkum/aktualni-vyzvy-veda-vyzkum/grantovy-rok</a:t>
            </a:r>
            <a:endParaRPr lang="en-GB" dirty="0"/>
          </a:p>
          <a:p>
            <a:r>
              <a:rPr lang="en-GB" dirty="0"/>
              <a:t>The manuals for the main competitions also in English. </a:t>
            </a:r>
          </a:p>
          <a:p>
            <a:endParaRPr lang="cs-CZ" dirty="0"/>
          </a:p>
        </p:txBody>
      </p:sp>
    </p:spTree>
    <p:extLst>
      <p:ext uri="{BB962C8B-B14F-4D97-AF65-F5344CB8AC3E}">
        <p14:creationId xmlns:p14="http://schemas.microsoft.com/office/powerpoint/2010/main" val="204848805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1140</TotalTime>
  <Words>1037</Words>
  <Application>Microsoft Office PowerPoint</Application>
  <PresentationFormat>Širokoúhlá obrazovka</PresentationFormat>
  <Paragraphs>78</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Gill Sans</vt:lpstr>
      <vt:lpstr>Motiv Office</vt:lpstr>
      <vt:lpstr>Grant Opportunities for Young Researchers at Charles University   Eva Horníčková, Research Office</vt:lpstr>
      <vt:lpstr>Short overview</vt:lpstr>
      <vt:lpstr>Grant Agency of Charles University</vt:lpstr>
      <vt:lpstr>Grant Agency of Charles University</vt:lpstr>
      <vt:lpstr>4EU+ student mini-grants</vt:lpstr>
      <vt:lpstr>Institutional possibilities</vt:lpstr>
      <vt:lpstr>Institutional possibilities</vt:lpstr>
      <vt:lpstr>External opportunities</vt:lpstr>
      <vt:lpstr>Research Office at Faculty</vt:lpstr>
      <vt:lpstr>Research Office at Faculty</vt:lpstr>
      <vt:lpstr>Research Office at Faculty</vt:lpstr>
      <vt:lpstr>The Research Ethics Committee</vt:lpstr>
      <vt:lpstr>Personal Identifiers</vt:lpstr>
      <vt:lpstr>     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FSV UK Welcome Week for PhD Students  Grant Opportunities for Young Researchers at Charles University   Eva Horníčková, Research Office</dc:title>
  <dc:creator>Eva Horníčková</dc:creator>
  <cp:lastModifiedBy>Denisa Šmejkalová</cp:lastModifiedBy>
  <cp:revision>36</cp:revision>
  <cp:lastPrinted>2020-09-21T11:19:59Z</cp:lastPrinted>
  <dcterms:created xsi:type="dcterms:W3CDTF">2020-09-18T13:52:25Z</dcterms:created>
  <dcterms:modified xsi:type="dcterms:W3CDTF">2024-02-15T09:21:16Z</dcterms:modified>
</cp:coreProperties>
</file>