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81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1" r:id="rId24"/>
    <p:sldId id="27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947D6-AC40-462B-98F6-7D709ED48586}" type="datetimeFigureOut">
              <a:rPr lang="cs-CZ" smtClean="0"/>
              <a:pPr/>
              <a:t>25.5.2018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7F817-7035-4573-99D2-0578810EB6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7F817-7035-4573-99D2-0578810EB6C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VŽDY S URČITÝM DIDAKTICKÝM</a:t>
            </a:r>
            <a:r>
              <a:rPr lang="cs-CZ" baseline="0" dirty="0" smtClean="0"/>
              <a:t> ZÁMĚREM!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7F817-7035-4573-99D2-0578810EB6C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Ukázka z 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Metropolis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(1927) _ 1. VIDEO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BEZ ZVUKU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PRVNÍCH 40 SEC.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7F817-7035-4573-99D2-0578810EB6C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Metropolis</a:t>
            </a:r>
            <a:r>
              <a:rPr lang="cs-CZ" baseline="0" dirty="0" smtClean="0"/>
              <a:t>, němý film od německého režiséra </a:t>
            </a:r>
            <a:r>
              <a:rPr lang="cs-CZ" baseline="0" dirty="0" err="1" smtClean="0"/>
              <a:t>Fritze</a:t>
            </a:r>
            <a:r>
              <a:rPr lang="cs-CZ" baseline="0" dirty="0" smtClean="0"/>
              <a:t> Langa (1927), odehrává se v roce 2026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7F817-7035-4573-99D2-0578810EB6C6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passerait</a:t>
            </a:r>
            <a:r>
              <a:rPr lang="cs-CZ" dirty="0" smtClean="0"/>
              <a:t>-</a:t>
            </a:r>
            <a:r>
              <a:rPr lang="cs-CZ" dirty="0" err="1" smtClean="0"/>
              <a:t>il</a:t>
            </a:r>
            <a:r>
              <a:rPr lang="cs-CZ" dirty="0" smtClean="0"/>
              <a:t> si l´</a:t>
            </a:r>
            <a:r>
              <a:rPr lang="cs-CZ" dirty="0" err="1" smtClean="0"/>
              <a:t>homme</a:t>
            </a:r>
            <a:r>
              <a:rPr lang="cs-CZ" dirty="0" smtClean="0"/>
              <a:t> </a:t>
            </a:r>
            <a:r>
              <a:rPr lang="cs-CZ" dirty="0" err="1" smtClean="0"/>
              <a:t>disparaissait</a:t>
            </a:r>
            <a:r>
              <a:rPr lang="cs-CZ" baseline="0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7F817-7035-4573-99D2-0578810EB6C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http://la-</a:t>
            </a:r>
            <a:r>
              <a:rPr lang="cs-CZ" dirty="0" err="1" smtClean="0"/>
              <a:t>conjugaison.nouvelobs.com</a:t>
            </a:r>
            <a:r>
              <a:rPr lang="cs-CZ" dirty="0" smtClean="0"/>
              <a:t>/</a:t>
            </a:r>
            <a:r>
              <a:rPr lang="cs-CZ" dirty="0" err="1" smtClean="0"/>
              <a:t>exercice</a:t>
            </a:r>
            <a:r>
              <a:rPr lang="cs-CZ" dirty="0" smtClean="0"/>
              <a:t>/futur-</a:t>
            </a:r>
            <a:r>
              <a:rPr lang="cs-CZ" dirty="0" err="1" smtClean="0"/>
              <a:t>simple</a:t>
            </a:r>
            <a:r>
              <a:rPr lang="cs-CZ" dirty="0" smtClean="0"/>
              <a:t>-de-l-</a:t>
            </a:r>
            <a:r>
              <a:rPr lang="cs-CZ" dirty="0" err="1" smtClean="0"/>
              <a:t>indicatif</a:t>
            </a:r>
            <a:r>
              <a:rPr lang="cs-CZ" dirty="0" smtClean="0"/>
              <a:t>-0-7.php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7F817-7035-4573-99D2-0578810EB6C6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Le</a:t>
            </a:r>
            <a:r>
              <a:rPr lang="cs-CZ" dirty="0" smtClean="0"/>
              <a:t> Futur </a:t>
            </a:r>
            <a:r>
              <a:rPr lang="cs-CZ" dirty="0" err="1" smtClean="0"/>
              <a:t>selon</a:t>
            </a:r>
            <a:r>
              <a:rPr lang="cs-CZ" dirty="0" smtClean="0"/>
              <a:t> vous (</a:t>
            </a:r>
            <a:r>
              <a:rPr lang="cs-CZ" dirty="0" err="1" smtClean="0"/>
              <a:t>Arte</a:t>
            </a:r>
            <a:r>
              <a:rPr lang="cs-CZ" dirty="0" smtClean="0"/>
              <a:t>, 2013)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7F817-7035-4573-99D2-0578810EB6C6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HANDOUT</a:t>
            </a:r>
            <a:r>
              <a:rPr lang="cs-CZ" baseline="0" dirty="0" smtClean="0"/>
              <a:t> – JAZYKOVÉ PROSTŘEDKY K VYJÁDŘENÍ NÁZORU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7F817-7035-4573-99D2-0578810EB6C6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Den s jazykovým centrem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BF99-4136-45BE-B3F2-CFC9248875E5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26" name="Picture 2" descr="C:\Users\DUN\Desktop\logo_dfl_2018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5576" y="332656"/>
            <a:ext cx="4476750" cy="1095375"/>
          </a:xfrm>
          <a:prstGeom prst="rect">
            <a:avLst/>
          </a:prstGeom>
          <a:noFill/>
        </p:spPr>
      </p:pic>
      <p:pic>
        <p:nvPicPr>
          <p:cNvPr id="9" name="Obrázek 13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36712"/>
            <a:ext cx="3364865" cy="4095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cs-CZ" sz="10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UN\Desktop\METROPOLIS-MOLOCH.mp4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UN\Documents\MILENA_PRACOVN&#205;\FSV_2016-2017\AVENIR-NOUVELLES%20TECHNOLOGIES\Que%20se%20passerait-il%20si%20les%20humains%20disparaissaient%20de%20la%20Terre%20%20en%20Francais.mp4" TargetMode="Externa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UN\Documents\MILENA_PRACOVN&#205;\FSV_2016-2017\AVENIR-NOUVELLES%20TECHNOLOGIES\La%20grande%20fresque%20-%20Le%20Futur%20selon%20Vous%20-%20ARTE.mp4" TargetMode="Externa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TlklYYvRFk" TargetMode="External"/><Relationship Id="rId2" Type="http://schemas.openxmlformats.org/officeDocument/2006/relationships/hyperlink" Target="https://www.youtube.com/watch?v=CPNaaogT8f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7eBYFa_Wh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Využití </a:t>
            </a:r>
            <a:r>
              <a:rPr lang="cs-CZ" sz="3600" b="1" dirty="0"/>
              <a:t>videa ve výuce: jedno téma – různé </a:t>
            </a:r>
            <a:r>
              <a:rPr lang="cs-CZ" sz="3600" b="1" dirty="0" smtClean="0"/>
              <a:t>cíle</a:t>
            </a:r>
            <a:br>
              <a:rPr lang="cs-CZ" sz="3600" b="1" dirty="0" smtClean="0"/>
            </a:br>
            <a:r>
              <a:rPr lang="cs-CZ" sz="3600" b="1" dirty="0" smtClean="0"/>
              <a:t>PhDr. Milena </a:t>
            </a:r>
            <a:r>
              <a:rPr lang="cs-CZ" sz="3600" b="1" dirty="0" err="1" smtClean="0"/>
              <a:t>Dundrová</a:t>
            </a:r>
            <a:r>
              <a:rPr lang="cs-CZ" sz="3600" b="1" dirty="0" smtClean="0"/>
              <a:t>, </a:t>
            </a:r>
            <a:r>
              <a:rPr lang="cs-CZ" sz="3600" b="1" dirty="0" err="1" smtClean="0"/>
              <a:t>Ph.D</a:t>
            </a:r>
            <a:r>
              <a:rPr lang="cs-CZ" sz="3600" b="1" dirty="0" smtClean="0"/>
              <a:t>. </a:t>
            </a:r>
            <a:br>
              <a:rPr lang="cs-CZ" sz="3600" b="1" dirty="0" smtClean="0"/>
            </a:br>
            <a:r>
              <a:rPr lang="cs-CZ" sz="3600" b="1" dirty="0" smtClean="0"/>
              <a:t>JC FSV UK - KJP MFF UK 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224136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1"/>
                </a:solidFill>
                <a:latin typeface="+mj-lt"/>
              </a:rPr>
              <a:t>DEN S JAZYKOVÝM </a:t>
            </a:r>
            <a:r>
              <a:rPr lang="cs-CZ" sz="2200" b="1" dirty="0" smtClean="0">
                <a:solidFill>
                  <a:schemeClr val="tx1"/>
                </a:solidFill>
                <a:latin typeface="+mj-lt"/>
              </a:rPr>
              <a:t>CENTREM 2018 </a:t>
            </a:r>
            <a:endParaRPr lang="cs-CZ" sz="2200" dirty="0">
              <a:solidFill>
                <a:schemeClr val="tx1"/>
              </a:solidFill>
              <a:latin typeface="+mj-lt"/>
            </a:endParaRPr>
          </a:p>
          <a:p>
            <a:r>
              <a:rPr lang="cs-CZ" sz="2200" b="1" dirty="0">
                <a:solidFill>
                  <a:schemeClr val="tx1"/>
                </a:solidFill>
                <a:latin typeface="+mj-lt"/>
              </a:rPr>
              <a:t>Využití autentických textů a moderní technologie ve výuce cizích jazyků </a:t>
            </a:r>
            <a:endParaRPr lang="cs-CZ" sz="2200" dirty="0">
              <a:solidFill>
                <a:schemeClr val="tx1"/>
              </a:solidFill>
              <a:latin typeface="+mj-lt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 smtClean="0"/>
              <a:t>ROZVÍJENÍ AKADEMICKÝCH DOVEDNOSTÍ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ODRAZOVÝ MŮSTEK PRO VYSVĚTLENÍ GRAMATIKY (JAZYKOVÉ STRUKTURY)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 TÉMA PRO PSANOU PRODUKCI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 DOPLNĚNÍ ( „VYLEPŠENÍ“ )  UČEBNICE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8000" dirty="0" smtClean="0"/>
          </a:p>
          <a:p>
            <a:pPr algn="ctr">
              <a:buNone/>
            </a:pPr>
            <a:r>
              <a:rPr lang="cs-CZ" sz="8000" dirty="0" smtClean="0"/>
              <a:t>JAKÉ ZDROJE? </a:t>
            </a:r>
            <a:endParaRPr lang="cs-CZ" sz="8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 smtClean="0"/>
              <a:t>JAKÉKOLI VIDEO POSKYTNUTÉ AUTOREM /AUTORY K VOLNÉMU  POUŽITÍ (YOUTUBE, BLOGY, VÝUKOVÉ WEBY)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OTÁZKA AUTORSKÝCH PRÁV: </a:t>
            </a:r>
            <a:r>
              <a:rPr lang="cs-CZ" dirty="0" smtClean="0"/>
              <a:t>JUDr. Matěj Myška, </a:t>
            </a:r>
            <a:r>
              <a:rPr lang="cs-CZ" dirty="0" err="1" smtClean="0"/>
              <a:t>Ph.D</a:t>
            </a:r>
            <a:r>
              <a:rPr lang="cs-CZ" dirty="0" smtClean="0"/>
              <a:t>., Užití cizího díla ve výuce (IS MU </a:t>
            </a:r>
            <a:r>
              <a:rPr lang="cs-CZ" dirty="0" err="1" smtClean="0"/>
              <a:t>Elportál</a:t>
            </a:r>
            <a:r>
              <a:rPr lang="cs-CZ" dirty="0" smtClean="0"/>
              <a:t>, Metodika užití videa ve výuce - https://is.muni.cz/elportal/metodika/video/)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cs-CZ" sz="4800" b="1" dirty="0" smtClean="0"/>
          </a:p>
          <a:p>
            <a:pPr algn="ctr">
              <a:buNone/>
            </a:pPr>
            <a:r>
              <a:rPr lang="cs-CZ" sz="6000" b="1" dirty="0" smtClean="0"/>
              <a:t>UKÁZKY PRÁCE S VIDEEM V </a:t>
            </a:r>
            <a:r>
              <a:rPr lang="cs-CZ" sz="6000" b="1" dirty="0" smtClean="0"/>
              <a:t>HODINĚ</a:t>
            </a:r>
          </a:p>
          <a:p>
            <a:pPr algn="ctr">
              <a:buNone/>
            </a:pPr>
            <a:r>
              <a:rPr lang="cs-CZ" sz="2000" b="1" dirty="0" smtClean="0"/>
              <a:t>(Inspirováno workshopem Vidět znamená rozumě </a:t>
            </a:r>
            <a:r>
              <a:rPr lang="cs-CZ" sz="2000" dirty="0" smtClean="0"/>
              <a:t>Martiny Šindelářové </a:t>
            </a:r>
            <a:r>
              <a:rPr lang="cs-CZ" sz="2000" dirty="0" err="1" smtClean="0"/>
              <a:t>Skupeňové</a:t>
            </a:r>
            <a:r>
              <a:rPr lang="cs-CZ" sz="2000" dirty="0" smtClean="0"/>
              <a:t> z </a:t>
            </a:r>
            <a:r>
              <a:rPr lang="cs-CZ" sz="2000" dirty="0" smtClean="0"/>
              <a:t>CJV na FF </a:t>
            </a:r>
            <a:r>
              <a:rPr lang="cs-CZ" sz="2000" dirty="0" smtClean="0"/>
              <a:t>MU z 26. ledna 2017)</a:t>
            </a:r>
            <a:endParaRPr lang="cs-CZ" sz="2000" b="1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600" b="1" dirty="0" smtClean="0"/>
              <a:t>1.  ZVUK BEZ OBRAZU</a:t>
            </a:r>
          </a:p>
          <a:p>
            <a:pPr algn="ctr">
              <a:buNone/>
            </a:pPr>
            <a:r>
              <a:rPr lang="cs-CZ" sz="3600" b="1" dirty="0" smtClean="0"/>
              <a:t> PRÁCE V BUDOUCNOSTI</a:t>
            </a:r>
          </a:p>
          <a:p>
            <a:pPr indent="-76200">
              <a:buNone/>
            </a:pPr>
            <a:r>
              <a:rPr lang="cs-CZ" sz="3600" dirty="0" smtClean="0"/>
              <a:t> INSPIRACE HUDBOU Z UKÁZKY ZOBRAZUJÍCÍ PRÁCI V TOVÁRNĚ V BUDOUCNOSTI. STUDENTI VYTVÁŘEJÍ SPOLEČNĚ „OBRAZY“, „SCÉNÁŘ“. 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pic>
        <p:nvPicPr>
          <p:cNvPr id="6" name="METROPOLIS-MOLOCH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619672" y="1628800"/>
            <a:ext cx="5616000" cy="42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3600" b="1" dirty="0" smtClean="0"/>
              <a:t>2. OBRAZ BEZ ZVUKU</a:t>
            </a:r>
          </a:p>
          <a:p>
            <a:pPr algn="ctr">
              <a:buNone/>
            </a:pPr>
            <a:r>
              <a:rPr lang="cs-CZ" sz="3600" b="1" dirty="0" smtClean="0"/>
              <a:t>BUDOUCNOST BEZ LIDÍ? </a:t>
            </a:r>
          </a:p>
          <a:p>
            <a:pPr>
              <a:buNone/>
            </a:pPr>
            <a:r>
              <a:rPr lang="cs-CZ" i="1" dirty="0" smtClean="0"/>
              <a:t>PŘEDSTAVME SI, ŽE JEDNOHO DNE LIDÉ ZMIZÍ</a:t>
            </a:r>
            <a:r>
              <a:rPr lang="cs-CZ" dirty="0" smtClean="0"/>
              <a:t>…</a:t>
            </a:r>
          </a:p>
          <a:p>
            <a:pPr>
              <a:buNone/>
            </a:pPr>
            <a:r>
              <a:rPr lang="cs-CZ" dirty="0" smtClean="0"/>
              <a:t>PRÁCE VE DVOJICÍCH – JEDEN STUDENT ZÁDY K PLÁTNU, DRUHÝ SLEDUJE OBRAZ BEZ ZVUKU A POPISUJE (MÍSTA, DĚJE). PO SKONČENÍ UKÁZKY PRVNÍ STUDENT NA ZÁKLADĚ KOMENTÁŘŮ DRUHÉHO SHRNE DĚJ.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pic>
        <p:nvPicPr>
          <p:cNvPr id="6" name="Que se passerait-il si les humains disparaissaient de la Terre  en Francais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835696" y="1844824"/>
            <a:ext cx="5328000" cy="39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4400" b="1" dirty="0" smtClean="0"/>
              <a:t>2. KROK  -  UKÁZKA SE ZVUKEM:</a:t>
            </a:r>
          </a:p>
          <a:p>
            <a:pPr algn="ctr">
              <a:buNone/>
            </a:pPr>
            <a:endParaRPr lang="cs-CZ" sz="4400" b="1" dirty="0" smtClean="0"/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KOREKCE A DOPLNĚNÍ FAKTŮ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JAZYKOVÉ STRUKTURY V BUDOUCÍM A PŘEDBUDOUCÍM </a:t>
            </a:r>
            <a:r>
              <a:rPr lang="cs-CZ" sz="3600" dirty="0" smtClean="0"/>
              <a:t>ČASE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/>
              <a:t>3. VIDEO JAKO </a:t>
            </a:r>
            <a:r>
              <a:rPr lang="cs-CZ" b="1" dirty="0" smtClean="0"/>
              <a:t>INSPIRACE PRO </a:t>
            </a:r>
            <a:r>
              <a:rPr lang="cs-CZ" b="1" dirty="0" smtClean="0"/>
              <a:t>PSANOU PRODUKCI:</a:t>
            </a:r>
          </a:p>
          <a:p>
            <a:pPr algn="ctr">
              <a:buNone/>
            </a:pPr>
            <a:r>
              <a:rPr lang="cs-CZ" b="1" dirty="0" smtClean="0"/>
              <a:t>BUDOUCNOST? JAKÁ BUDOUCNOST?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STUDENTI VYTVÁŘEJÍ „SCÉNÁŘ“ BUDOUCNOSTI PLANETY </a:t>
            </a:r>
            <a:r>
              <a:rPr lang="cs-CZ" dirty="0" smtClean="0"/>
              <a:t>PODLE </a:t>
            </a:r>
            <a:r>
              <a:rPr lang="cs-CZ" dirty="0" smtClean="0"/>
              <a:t>VYLOSOVANÉHO </a:t>
            </a:r>
            <a:r>
              <a:rPr lang="cs-CZ" dirty="0" smtClean="0"/>
              <a:t>ZADÁNÍ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«</a:t>
            </a:r>
            <a:r>
              <a:rPr lang="cs-CZ" i="1" dirty="0" smtClean="0"/>
              <a:t>Pour </a:t>
            </a:r>
            <a:r>
              <a:rPr lang="cs-CZ" i="1" dirty="0" err="1" smtClean="0"/>
              <a:t>que</a:t>
            </a:r>
            <a:r>
              <a:rPr lang="cs-CZ" i="1" dirty="0" smtClean="0"/>
              <a:t> la </a:t>
            </a:r>
            <a:r>
              <a:rPr lang="cs-CZ" i="1" dirty="0" err="1" smtClean="0"/>
              <a:t>didactique</a:t>
            </a:r>
            <a:r>
              <a:rPr lang="cs-CZ" i="1" dirty="0" smtClean="0"/>
              <a:t> </a:t>
            </a:r>
            <a:r>
              <a:rPr lang="cs-CZ" i="1" dirty="0" err="1" smtClean="0"/>
              <a:t>du</a:t>
            </a:r>
            <a:r>
              <a:rPr lang="cs-CZ" i="1" dirty="0" smtClean="0"/>
              <a:t> FLE </a:t>
            </a:r>
            <a:r>
              <a:rPr lang="cs-CZ" i="1" dirty="0" err="1" smtClean="0"/>
              <a:t>évolue</a:t>
            </a:r>
            <a:r>
              <a:rPr lang="cs-CZ" i="1" dirty="0" smtClean="0"/>
              <a:t> </a:t>
            </a:r>
            <a:r>
              <a:rPr lang="cs-CZ" i="1" dirty="0" err="1" smtClean="0"/>
              <a:t>avec</a:t>
            </a:r>
            <a:r>
              <a:rPr lang="cs-CZ" i="1" dirty="0" smtClean="0"/>
              <a:t> son </a:t>
            </a:r>
            <a:r>
              <a:rPr lang="cs-CZ" i="1" dirty="0" err="1" smtClean="0"/>
              <a:t>temps</a:t>
            </a:r>
            <a:r>
              <a:rPr lang="cs-CZ" i="1" dirty="0" smtClean="0"/>
              <a:t>, </a:t>
            </a:r>
            <a:r>
              <a:rPr lang="cs-CZ" i="1" dirty="0" err="1" smtClean="0"/>
              <a:t>elle</a:t>
            </a:r>
            <a:r>
              <a:rPr lang="cs-CZ" i="1" dirty="0" smtClean="0"/>
              <a:t> </a:t>
            </a:r>
            <a:r>
              <a:rPr lang="cs-CZ" i="1" dirty="0" err="1" smtClean="0"/>
              <a:t>devra</a:t>
            </a:r>
            <a:r>
              <a:rPr lang="cs-CZ" i="1" dirty="0" smtClean="0"/>
              <a:t> </a:t>
            </a:r>
            <a:r>
              <a:rPr lang="cs-CZ" i="1" dirty="0" err="1" smtClean="0"/>
              <a:t>voir</a:t>
            </a:r>
            <a:r>
              <a:rPr lang="cs-CZ" i="1" dirty="0" smtClean="0"/>
              <a:t> </a:t>
            </a:r>
            <a:r>
              <a:rPr lang="cs-CZ" i="1" dirty="0" err="1" smtClean="0"/>
              <a:t>en</a:t>
            </a:r>
            <a:r>
              <a:rPr lang="cs-CZ" i="1" dirty="0" smtClean="0"/>
              <a:t> l’</a:t>
            </a:r>
            <a:r>
              <a:rPr lang="cs-CZ" i="1" dirty="0" err="1" smtClean="0"/>
              <a:t>audiovisuel</a:t>
            </a:r>
            <a:r>
              <a:rPr lang="cs-CZ" i="1" dirty="0" smtClean="0"/>
              <a:t> </a:t>
            </a:r>
            <a:r>
              <a:rPr lang="cs-CZ" i="1" dirty="0" err="1" smtClean="0"/>
              <a:t>et</a:t>
            </a:r>
            <a:r>
              <a:rPr lang="cs-CZ" i="1" dirty="0" smtClean="0"/>
              <a:t> les </a:t>
            </a:r>
            <a:r>
              <a:rPr lang="cs-CZ" i="1" dirty="0" err="1" smtClean="0"/>
              <a:t>technologies</a:t>
            </a:r>
            <a:r>
              <a:rPr lang="cs-CZ" i="1" dirty="0" smtClean="0"/>
              <a:t> </a:t>
            </a:r>
            <a:r>
              <a:rPr lang="cs-CZ" i="1" dirty="0" err="1" smtClean="0"/>
              <a:t>autre</a:t>
            </a:r>
            <a:r>
              <a:rPr lang="cs-CZ" i="1" dirty="0" smtClean="0"/>
              <a:t> </a:t>
            </a:r>
            <a:r>
              <a:rPr lang="cs-CZ" i="1" dirty="0" err="1" smtClean="0"/>
              <a:t>chose</a:t>
            </a:r>
            <a:r>
              <a:rPr lang="cs-CZ" i="1" dirty="0" smtClean="0"/>
              <a:t> </a:t>
            </a:r>
            <a:r>
              <a:rPr lang="cs-CZ" i="1" dirty="0" err="1" smtClean="0"/>
              <a:t>que</a:t>
            </a:r>
            <a:r>
              <a:rPr lang="cs-CZ" i="1" dirty="0" smtClean="0"/>
              <a:t> des </a:t>
            </a:r>
            <a:r>
              <a:rPr lang="cs-CZ" i="1" dirty="0" err="1" smtClean="0"/>
              <a:t>supports</a:t>
            </a:r>
            <a:r>
              <a:rPr lang="cs-CZ" i="1" dirty="0" smtClean="0"/>
              <a:t> </a:t>
            </a:r>
            <a:r>
              <a:rPr lang="cs-CZ" i="1" dirty="0" err="1" smtClean="0"/>
              <a:t>d’apprentissage</a:t>
            </a:r>
            <a:r>
              <a:rPr lang="cs-CZ" i="1" dirty="0" smtClean="0"/>
              <a:t> </a:t>
            </a:r>
            <a:r>
              <a:rPr lang="cs-CZ" i="1" dirty="0" err="1" smtClean="0"/>
              <a:t>linguistique</a:t>
            </a:r>
            <a:r>
              <a:rPr lang="cs-CZ" i="1" dirty="0" smtClean="0"/>
              <a:t>, </a:t>
            </a:r>
            <a:r>
              <a:rPr lang="cs-CZ" i="1" dirty="0" err="1" smtClean="0"/>
              <a:t>mais</a:t>
            </a:r>
            <a:r>
              <a:rPr lang="cs-CZ" i="1" dirty="0" smtClean="0"/>
              <a:t> </a:t>
            </a:r>
            <a:r>
              <a:rPr lang="cs-CZ" i="1" dirty="0" err="1" smtClean="0"/>
              <a:t>plutôt</a:t>
            </a:r>
            <a:r>
              <a:rPr lang="cs-CZ" i="1" dirty="0" smtClean="0"/>
              <a:t> des </a:t>
            </a:r>
            <a:r>
              <a:rPr lang="cs-CZ" i="1" dirty="0" err="1" smtClean="0"/>
              <a:t>objets</a:t>
            </a:r>
            <a:r>
              <a:rPr lang="cs-CZ" i="1" dirty="0" smtClean="0"/>
              <a:t> </a:t>
            </a:r>
            <a:r>
              <a:rPr lang="cs-CZ" i="1" dirty="0" err="1" smtClean="0"/>
              <a:t>d’enseignement</a:t>
            </a:r>
            <a:r>
              <a:rPr lang="cs-CZ" i="1" dirty="0" smtClean="0"/>
              <a:t> </a:t>
            </a:r>
            <a:r>
              <a:rPr lang="cs-CZ" i="1" dirty="0" err="1" smtClean="0"/>
              <a:t>qui</a:t>
            </a:r>
            <a:r>
              <a:rPr lang="cs-CZ" i="1" dirty="0" smtClean="0"/>
              <a:t> </a:t>
            </a:r>
            <a:r>
              <a:rPr lang="cs-CZ" i="1" dirty="0" err="1" smtClean="0"/>
              <a:t>remodèlent</a:t>
            </a:r>
            <a:r>
              <a:rPr lang="cs-CZ" i="1" dirty="0" smtClean="0"/>
              <a:t>, </a:t>
            </a:r>
            <a:r>
              <a:rPr lang="cs-CZ" i="1" dirty="0" err="1" smtClean="0"/>
              <a:t>reconfigurent</a:t>
            </a:r>
            <a:r>
              <a:rPr lang="cs-CZ" i="1" dirty="0" smtClean="0"/>
              <a:t> l’</a:t>
            </a:r>
            <a:r>
              <a:rPr lang="cs-CZ" i="1" dirty="0" err="1" smtClean="0"/>
              <a:t>usage</a:t>
            </a:r>
            <a:r>
              <a:rPr lang="cs-CZ" i="1" dirty="0" smtClean="0"/>
              <a:t> de la </a:t>
            </a:r>
            <a:r>
              <a:rPr lang="cs-CZ" i="1" dirty="0" err="1" smtClean="0"/>
              <a:t>langue</a:t>
            </a:r>
            <a:r>
              <a:rPr lang="cs-CZ" i="1" dirty="0" smtClean="0"/>
              <a:t> </a:t>
            </a:r>
            <a:r>
              <a:rPr lang="cs-CZ" i="1" dirty="0" err="1" smtClean="0"/>
              <a:t>en</a:t>
            </a:r>
            <a:r>
              <a:rPr lang="cs-CZ" i="1" dirty="0" smtClean="0"/>
              <a:t> </a:t>
            </a:r>
            <a:r>
              <a:rPr lang="cs-CZ" i="1" dirty="0" err="1" smtClean="0"/>
              <a:t>lui</a:t>
            </a:r>
            <a:r>
              <a:rPr lang="cs-CZ" i="1" dirty="0" smtClean="0"/>
              <a:t> </a:t>
            </a:r>
            <a:r>
              <a:rPr lang="cs-CZ" i="1" dirty="0" err="1" smtClean="0"/>
              <a:t>combinant</a:t>
            </a:r>
            <a:r>
              <a:rPr lang="cs-CZ" i="1" dirty="0" smtClean="0"/>
              <a:t> </a:t>
            </a:r>
            <a:r>
              <a:rPr lang="cs-CZ" i="1" dirty="0" err="1" smtClean="0"/>
              <a:t>d’autres</a:t>
            </a:r>
            <a:r>
              <a:rPr lang="cs-CZ" i="1" dirty="0" smtClean="0"/>
              <a:t> </a:t>
            </a:r>
            <a:r>
              <a:rPr lang="cs-CZ" i="1" dirty="0" err="1" smtClean="0"/>
              <a:t>modes</a:t>
            </a:r>
            <a:r>
              <a:rPr lang="cs-CZ" i="1" dirty="0" smtClean="0"/>
              <a:t> </a:t>
            </a:r>
            <a:r>
              <a:rPr lang="cs-CZ" i="1" dirty="0" err="1" smtClean="0"/>
              <a:t>sémiotiques</a:t>
            </a:r>
            <a:r>
              <a:rPr lang="cs-CZ" i="1" dirty="0" smtClean="0"/>
              <a:t>. </a:t>
            </a:r>
            <a:r>
              <a:rPr lang="cs-CZ" dirty="0" smtClean="0"/>
              <a:t>»</a:t>
            </a:r>
          </a:p>
          <a:p>
            <a:pPr>
              <a:buNone/>
            </a:pPr>
            <a:r>
              <a:rPr lang="cs-CZ" sz="2600" dirty="0" smtClean="0"/>
              <a:t>(</a:t>
            </a:r>
            <a:r>
              <a:rPr lang="cs-CZ" sz="2600" dirty="0" err="1" smtClean="0"/>
              <a:t>Lebrun</a:t>
            </a:r>
            <a:r>
              <a:rPr lang="cs-CZ" sz="2600" dirty="0" smtClean="0"/>
              <a:t>, M., </a:t>
            </a:r>
            <a:r>
              <a:rPr lang="cs-CZ" sz="2600" dirty="0" err="1" smtClean="0"/>
              <a:t>Lacelle</a:t>
            </a:r>
            <a:r>
              <a:rPr lang="cs-CZ" sz="2600" dirty="0" smtClean="0"/>
              <a:t>, N., L’</a:t>
            </a:r>
            <a:r>
              <a:rPr lang="cs-CZ" sz="2600" dirty="0" err="1" smtClean="0"/>
              <a:t>ère</a:t>
            </a:r>
            <a:r>
              <a:rPr lang="cs-CZ" sz="2600" dirty="0" smtClean="0"/>
              <a:t> </a:t>
            </a:r>
            <a:r>
              <a:rPr lang="cs-CZ" sz="2600" dirty="0" err="1" smtClean="0"/>
              <a:t>numérique</a:t>
            </a:r>
            <a:r>
              <a:rPr lang="cs-CZ" sz="2600" dirty="0" smtClean="0"/>
              <a:t> : </a:t>
            </a:r>
            <a:r>
              <a:rPr lang="cs-CZ" sz="2600" dirty="0" err="1" smtClean="0"/>
              <a:t>un</a:t>
            </a:r>
            <a:r>
              <a:rPr lang="cs-CZ" sz="2600" dirty="0" smtClean="0"/>
              <a:t> </a:t>
            </a:r>
            <a:r>
              <a:rPr lang="cs-CZ" sz="2600" dirty="0" err="1" smtClean="0"/>
              <a:t>défi</a:t>
            </a:r>
            <a:r>
              <a:rPr lang="cs-CZ" sz="2600" dirty="0" smtClean="0"/>
              <a:t> </a:t>
            </a:r>
            <a:r>
              <a:rPr lang="cs-CZ" sz="2600" dirty="0" err="1" smtClean="0"/>
              <a:t>pour</a:t>
            </a:r>
            <a:r>
              <a:rPr lang="cs-CZ" sz="2600" dirty="0" smtClean="0"/>
              <a:t> la </a:t>
            </a:r>
            <a:r>
              <a:rPr lang="cs-CZ" sz="2600" dirty="0" err="1" smtClean="0"/>
              <a:t>didactique</a:t>
            </a:r>
            <a:r>
              <a:rPr lang="cs-CZ" sz="2600" dirty="0" smtClean="0"/>
              <a:t> </a:t>
            </a:r>
            <a:r>
              <a:rPr lang="cs-CZ" sz="2600" dirty="0" err="1" smtClean="0"/>
              <a:t>du</a:t>
            </a:r>
            <a:r>
              <a:rPr lang="cs-CZ" sz="2600" dirty="0" smtClean="0"/>
              <a:t> FLE, in: </a:t>
            </a:r>
            <a:r>
              <a:rPr lang="cs-CZ" sz="2800" dirty="0" err="1" smtClean="0"/>
              <a:t>Synergies</a:t>
            </a:r>
            <a:r>
              <a:rPr lang="cs-CZ" sz="2800" dirty="0" smtClean="0"/>
              <a:t> Portugal n° 2 - 2014</a:t>
            </a:r>
            <a:r>
              <a:rPr lang="cs-CZ" sz="2600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  <p:pic>
        <p:nvPicPr>
          <p:cNvPr id="6" name="La grande fresque - Le Futur selon Vous - ART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619672" y="1844824"/>
            <a:ext cx="5424000" cy="406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ZADÁNÍ: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OPTIMISTICKÁ VARIANTA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PESIMISTICKÁ VARIANTA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REALISTICKÁ VIZE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KATASTROFICKÝ SCÉNÁŘ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SCÉNÁŘ VE STYLU „POPUSŤME UZDU FANTAZII“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NAPROSTO ŠÍLENÝ SCÉNÁŘ 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b="1" dirty="0" smtClean="0"/>
              <a:t>VIDEO VE VÝUCE </a:t>
            </a:r>
          </a:p>
          <a:p>
            <a:pPr>
              <a:buNone/>
            </a:pPr>
            <a:endParaRPr lang="cs-CZ" sz="3600" b="1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MOTIVUJÍCÍ, ZÁBAVNÉ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PŘIROZENÉ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MNOHOSTRANNĚ ROZVÍJEJÍCÍ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VYUŽITELNÉ K RŮZNÝM CÍLŮM 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000" b="1" dirty="0" smtClean="0"/>
              <a:t>POUŽITÉ ZDROJE:</a:t>
            </a:r>
          </a:p>
          <a:p>
            <a:pPr>
              <a:buNone/>
            </a:pPr>
            <a:r>
              <a:rPr lang="cs-CZ" dirty="0" err="1" smtClean="0"/>
              <a:t>Baciu</a:t>
            </a:r>
            <a:r>
              <a:rPr lang="cs-CZ" dirty="0" smtClean="0"/>
              <a:t>, G., </a:t>
            </a:r>
            <a:r>
              <a:rPr lang="cs-CZ" dirty="0" err="1" smtClean="0"/>
              <a:t>Stratégie</a:t>
            </a:r>
            <a:r>
              <a:rPr lang="cs-CZ" dirty="0" smtClean="0"/>
              <a:t> </a:t>
            </a:r>
            <a:r>
              <a:rPr lang="cs-CZ" dirty="0" err="1" smtClean="0"/>
              <a:t>didactiques</a:t>
            </a:r>
            <a:r>
              <a:rPr lang="cs-CZ" dirty="0" smtClean="0"/>
              <a:t> </a:t>
            </a:r>
            <a:r>
              <a:rPr lang="cs-CZ" dirty="0" err="1" smtClean="0"/>
              <a:t>dans</a:t>
            </a:r>
            <a:r>
              <a:rPr lang="cs-CZ" dirty="0" smtClean="0"/>
              <a:t> l´</a:t>
            </a:r>
            <a:r>
              <a:rPr lang="cs-CZ" dirty="0" err="1" smtClean="0"/>
              <a:t>acquisition</a:t>
            </a:r>
            <a:r>
              <a:rPr lang="cs-CZ" dirty="0" smtClean="0"/>
              <a:t> des </a:t>
            </a:r>
            <a:r>
              <a:rPr lang="cs-CZ" dirty="0" err="1" smtClean="0"/>
              <a:t>compétences</a:t>
            </a:r>
            <a:r>
              <a:rPr lang="cs-CZ" dirty="0" smtClean="0"/>
              <a:t> de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orale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FLE : la </a:t>
            </a:r>
            <a:r>
              <a:rPr lang="cs-CZ" dirty="0" err="1" smtClean="0"/>
              <a:t>vidéo</a:t>
            </a:r>
            <a:r>
              <a:rPr lang="cs-CZ" dirty="0" smtClean="0"/>
              <a:t>, in: </a:t>
            </a:r>
            <a:r>
              <a:rPr lang="cs-CZ" dirty="0" err="1" smtClean="0"/>
              <a:t>Enseigner.fle</a:t>
            </a:r>
            <a:r>
              <a:rPr lang="cs-CZ" dirty="0" smtClean="0"/>
              <a:t>, říjen 2017, str. 9-15  </a:t>
            </a:r>
          </a:p>
          <a:p>
            <a:pPr>
              <a:buNone/>
            </a:pPr>
            <a:r>
              <a:rPr lang="cs-CZ" dirty="0" err="1" smtClean="0"/>
              <a:t>Blanchet</a:t>
            </a:r>
            <a:r>
              <a:rPr lang="cs-CZ" dirty="0" smtClean="0"/>
              <a:t>, </a:t>
            </a:r>
            <a:r>
              <a:rPr lang="cs-CZ" dirty="0" err="1" smtClean="0"/>
              <a:t>Ph</a:t>
            </a:r>
            <a:r>
              <a:rPr lang="cs-CZ" dirty="0" smtClean="0"/>
              <a:t>., </a:t>
            </a:r>
            <a:r>
              <a:rPr lang="cs-CZ" dirty="0" err="1" smtClean="0"/>
              <a:t>Une</a:t>
            </a:r>
            <a:r>
              <a:rPr lang="cs-CZ" dirty="0" smtClean="0"/>
              <a:t> </a:t>
            </a:r>
            <a:r>
              <a:rPr lang="cs-CZ" dirty="0" err="1" smtClean="0"/>
              <a:t>méthode</a:t>
            </a:r>
            <a:r>
              <a:rPr lang="cs-CZ" dirty="0" smtClean="0"/>
              <a:t> </a:t>
            </a:r>
            <a:r>
              <a:rPr lang="cs-CZ" dirty="0" err="1" smtClean="0"/>
              <a:t>audiovisuelle</a:t>
            </a:r>
            <a:r>
              <a:rPr lang="cs-CZ" dirty="0" smtClean="0"/>
              <a:t> : </a:t>
            </a:r>
            <a:r>
              <a:rPr lang="cs-CZ" dirty="0" err="1" smtClean="0"/>
              <a:t>Voix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Images</a:t>
            </a:r>
            <a:r>
              <a:rPr lang="cs-CZ" dirty="0" smtClean="0"/>
              <a:t> de France (</a:t>
            </a:r>
            <a:r>
              <a:rPr lang="cs-CZ" dirty="0" err="1" smtClean="0"/>
              <a:t>videopřednáška</a:t>
            </a:r>
            <a:r>
              <a:rPr lang="cs-CZ" dirty="0" smtClean="0"/>
              <a:t> online, </a:t>
            </a:r>
            <a:r>
              <a:rPr lang="cs-CZ" dirty="0" err="1" smtClean="0"/>
              <a:t>Université</a:t>
            </a:r>
            <a:r>
              <a:rPr lang="cs-CZ" dirty="0" smtClean="0"/>
              <a:t> </a:t>
            </a:r>
            <a:r>
              <a:rPr lang="cs-CZ" dirty="0" err="1" smtClean="0"/>
              <a:t>Rennes</a:t>
            </a:r>
            <a:r>
              <a:rPr lang="cs-CZ" dirty="0" smtClean="0"/>
              <a:t> II. </a:t>
            </a:r>
            <a:r>
              <a:rPr lang="cs-CZ" dirty="0" err="1" smtClean="0"/>
              <a:t>Haute</a:t>
            </a:r>
            <a:r>
              <a:rPr lang="cs-CZ" dirty="0" smtClean="0"/>
              <a:t> Bretagne), 2000</a:t>
            </a:r>
          </a:p>
          <a:p>
            <a:pPr>
              <a:buNone/>
            </a:pPr>
            <a:r>
              <a:rPr lang="cs-CZ" dirty="0" err="1" smtClean="0"/>
              <a:t>Djedidi</a:t>
            </a:r>
            <a:r>
              <a:rPr lang="cs-CZ" dirty="0" smtClean="0"/>
              <a:t>, M., La </a:t>
            </a:r>
            <a:r>
              <a:rPr lang="cs-CZ" dirty="0" err="1" smtClean="0"/>
              <a:t>vidéo</a:t>
            </a:r>
            <a:r>
              <a:rPr lang="cs-CZ" dirty="0" smtClean="0"/>
              <a:t> </a:t>
            </a:r>
            <a:r>
              <a:rPr lang="cs-CZ" dirty="0" err="1" smtClean="0"/>
              <a:t>comme</a:t>
            </a:r>
            <a:r>
              <a:rPr lang="cs-CZ" dirty="0" smtClean="0"/>
              <a:t> support </a:t>
            </a:r>
            <a:r>
              <a:rPr lang="cs-CZ" dirty="0" err="1" smtClean="0"/>
              <a:t>motivant</a:t>
            </a:r>
            <a:r>
              <a:rPr lang="cs-CZ" dirty="0" smtClean="0"/>
              <a:t> à l'oral </a:t>
            </a:r>
            <a:r>
              <a:rPr lang="cs-CZ" dirty="0" err="1" smtClean="0"/>
              <a:t>dans</a:t>
            </a:r>
            <a:r>
              <a:rPr lang="cs-CZ" dirty="0" smtClean="0"/>
              <a:t> </a:t>
            </a:r>
            <a:r>
              <a:rPr lang="cs-CZ" dirty="0" err="1" smtClean="0"/>
              <a:t>une</a:t>
            </a:r>
            <a:r>
              <a:rPr lang="cs-CZ" dirty="0" smtClean="0"/>
              <a:t> </a:t>
            </a:r>
            <a:r>
              <a:rPr lang="cs-CZ" dirty="0" err="1" smtClean="0"/>
              <a:t>classe</a:t>
            </a:r>
            <a:r>
              <a:rPr lang="cs-CZ" dirty="0" smtClean="0"/>
              <a:t> de FLE, 2014/2015 (</a:t>
            </a:r>
            <a:r>
              <a:rPr lang="cs-CZ" dirty="0" err="1" smtClean="0"/>
              <a:t>dipl</a:t>
            </a:r>
            <a:r>
              <a:rPr lang="cs-CZ" dirty="0" smtClean="0"/>
              <a:t>. práce) </a:t>
            </a:r>
          </a:p>
          <a:p>
            <a:pPr>
              <a:buNone/>
            </a:pPr>
            <a:r>
              <a:rPr lang="cs-CZ" dirty="0" err="1" smtClean="0"/>
              <a:t>Lebrun</a:t>
            </a:r>
            <a:r>
              <a:rPr lang="cs-CZ" dirty="0" smtClean="0"/>
              <a:t>, M., </a:t>
            </a:r>
            <a:r>
              <a:rPr lang="cs-CZ" dirty="0" err="1" smtClean="0"/>
              <a:t>Lacelle</a:t>
            </a:r>
            <a:r>
              <a:rPr lang="cs-CZ" dirty="0" smtClean="0"/>
              <a:t>, N., L’</a:t>
            </a:r>
            <a:r>
              <a:rPr lang="cs-CZ" dirty="0" err="1" smtClean="0"/>
              <a:t>ère</a:t>
            </a:r>
            <a:r>
              <a:rPr lang="cs-CZ" dirty="0" smtClean="0"/>
              <a:t> </a:t>
            </a:r>
            <a:r>
              <a:rPr lang="cs-CZ" dirty="0" err="1" smtClean="0"/>
              <a:t>numérique</a:t>
            </a:r>
            <a:r>
              <a:rPr lang="cs-CZ" dirty="0" smtClean="0"/>
              <a:t> :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défi</a:t>
            </a:r>
            <a:r>
              <a:rPr lang="cs-CZ" dirty="0" smtClean="0"/>
              <a:t> </a:t>
            </a:r>
            <a:r>
              <a:rPr lang="cs-CZ" dirty="0" err="1" smtClean="0"/>
              <a:t>pour</a:t>
            </a:r>
            <a:r>
              <a:rPr lang="cs-CZ" dirty="0" smtClean="0"/>
              <a:t> la </a:t>
            </a:r>
            <a:r>
              <a:rPr lang="cs-CZ" dirty="0" err="1" smtClean="0"/>
              <a:t>didactique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FLE, in: </a:t>
            </a:r>
            <a:r>
              <a:rPr lang="cs-CZ" dirty="0" err="1" smtClean="0"/>
              <a:t>Synergies</a:t>
            </a:r>
            <a:r>
              <a:rPr lang="cs-CZ" dirty="0" smtClean="0"/>
              <a:t> Portugal n° 2 – 2014, str. 107-117</a:t>
            </a:r>
          </a:p>
          <a:p>
            <a:pPr>
              <a:buNone/>
            </a:pPr>
            <a:r>
              <a:rPr lang="cs-CZ" dirty="0" err="1" smtClean="0"/>
              <a:t>Elportál</a:t>
            </a:r>
            <a:r>
              <a:rPr lang="cs-CZ" dirty="0" smtClean="0"/>
              <a:t> IS MU Brno Metodika užití videa ve výuce, </a:t>
            </a:r>
            <a:r>
              <a:rPr lang="cs-CZ" dirty="0" err="1" smtClean="0"/>
              <a:t>openspace</a:t>
            </a:r>
            <a:r>
              <a:rPr lang="cs-CZ" dirty="0" smtClean="0"/>
              <a:t> konference o e-</a:t>
            </a:r>
            <a:r>
              <a:rPr lang="cs-CZ" dirty="0" err="1" smtClean="0"/>
              <a:t>learningu</a:t>
            </a:r>
            <a:r>
              <a:rPr lang="cs-CZ" dirty="0" smtClean="0"/>
              <a:t> IS MU: Video ve výuce, 17. února 2016  </a:t>
            </a:r>
          </a:p>
          <a:p>
            <a:endParaRPr lang="cs-CZ" b="1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/>
              <a:t>POUŽITÁ VIDEA: </a:t>
            </a:r>
          </a:p>
          <a:p>
            <a:r>
              <a:rPr lang="cs-CZ" sz="3000" dirty="0" smtClean="0"/>
              <a:t>Ukázka z němého filmu </a:t>
            </a:r>
            <a:r>
              <a:rPr lang="cs-CZ" sz="3000" dirty="0" err="1" smtClean="0"/>
              <a:t>Metropolis</a:t>
            </a:r>
            <a:r>
              <a:rPr lang="cs-CZ" sz="3000" dirty="0" smtClean="0"/>
              <a:t> </a:t>
            </a:r>
            <a:r>
              <a:rPr lang="cs-CZ" sz="3000" dirty="0" err="1" smtClean="0"/>
              <a:t>Fritze</a:t>
            </a:r>
            <a:r>
              <a:rPr lang="cs-CZ" sz="3000" dirty="0" smtClean="0"/>
              <a:t> Langa (1927) </a:t>
            </a:r>
            <a:r>
              <a:rPr lang="cs-CZ" sz="2800" dirty="0" smtClean="0"/>
              <a:t>- </a:t>
            </a:r>
            <a:r>
              <a:rPr lang="cs-CZ" sz="1800" u="sng" dirty="0" smtClean="0">
                <a:hlinkClick r:id="rId2"/>
              </a:rPr>
              <a:t>https://www.youtube.com/watch?v=CPNaaogT8fs</a:t>
            </a:r>
            <a:endParaRPr lang="cs-CZ" sz="1800" u="sng" dirty="0" smtClean="0"/>
          </a:p>
          <a:p>
            <a:r>
              <a:rPr lang="cs-CZ" sz="3000" dirty="0" smtClean="0"/>
              <a:t>Ukázka z francouzské verze dokumentu </a:t>
            </a:r>
            <a:r>
              <a:rPr lang="cs-CZ" sz="3000" dirty="0" err="1" smtClean="0"/>
              <a:t>Life</a:t>
            </a:r>
            <a:r>
              <a:rPr lang="cs-CZ" sz="3000" dirty="0" smtClean="0"/>
              <a:t> </a:t>
            </a:r>
            <a:r>
              <a:rPr lang="cs-CZ" sz="3000" dirty="0" err="1" smtClean="0"/>
              <a:t>after</a:t>
            </a:r>
            <a:r>
              <a:rPr lang="cs-CZ" sz="3000" dirty="0" smtClean="0"/>
              <a:t> </a:t>
            </a:r>
            <a:r>
              <a:rPr lang="cs-CZ" sz="3000" dirty="0" err="1" smtClean="0"/>
              <a:t>People</a:t>
            </a:r>
            <a:r>
              <a:rPr lang="cs-CZ" sz="3000" dirty="0" smtClean="0"/>
              <a:t> (2008) </a:t>
            </a:r>
            <a:r>
              <a:rPr lang="cs-CZ" sz="2800" dirty="0" smtClean="0"/>
              <a:t>- </a:t>
            </a:r>
            <a:r>
              <a:rPr lang="cs-CZ" sz="1800" dirty="0" smtClean="0">
                <a:hlinkClick r:id="rId3"/>
              </a:rPr>
              <a:t>https://www.youtube.com/watch?v=qTlklYYvRFk</a:t>
            </a:r>
            <a:endParaRPr lang="cs-CZ" sz="1800" dirty="0" smtClean="0"/>
          </a:p>
          <a:p>
            <a:r>
              <a:rPr lang="cs-CZ" dirty="0" smtClean="0"/>
              <a:t>Krátký animovaný film </a:t>
            </a:r>
            <a:r>
              <a:rPr lang="cs-CZ" dirty="0" err="1" smtClean="0"/>
              <a:t>Le</a:t>
            </a:r>
            <a:r>
              <a:rPr lang="cs-CZ" dirty="0" smtClean="0"/>
              <a:t> Futur </a:t>
            </a:r>
            <a:r>
              <a:rPr lang="cs-CZ" dirty="0" err="1" smtClean="0"/>
              <a:t>selon</a:t>
            </a:r>
            <a:r>
              <a:rPr lang="cs-CZ" dirty="0" smtClean="0"/>
              <a:t> vous z kanálu </a:t>
            </a:r>
            <a:r>
              <a:rPr lang="cs-CZ" dirty="0" err="1" smtClean="0"/>
              <a:t>Arte</a:t>
            </a:r>
            <a:r>
              <a:rPr lang="cs-CZ" dirty="0" smtClean="0"/>
              <a:t> (2013) - </a:t>
            </a:r>
            <a:r>
              <a:rPr lang="cs-CZ" sz="1600" u="sng" dirty="0" smtClean="0">
                <a:hlinkClick r:id="rId4"/>
              </a:rPr>
              <a:t>https://www.youtube.com/watch?v=X7eBYFa_WhE</a:t>
            </a:r>
            <a:r>
              <a:rPr lang="cs-CZ" sz="1600" dirty="0" smtClean="0"/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14799"/>
          </a:xfrm>
        </p:spPr>
        <p:txBody>
          <a:bodyPr>
            <a:normAutofit/>
          </a:bodyPr>
          <a:lstStyle/>
          <a:p>
            <a:r>
              <a:rPr lang="cs-CZ" sz="8000" dirty="0" smtClean="0"/>
              <a:t>PROČ POUŽÍVAT VIDEA? </a:t>
            </a:r>
            <a:endParaRPr lang="cs-CZ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3800" dirty="0" smtClean="0"/>
              <a:t>KOMPLEMENTARITA OBRAZ – ZVUK 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AUTENTICKÝ JAZYK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RŮZNÍ MLUVČÍ, RŮZNÉ STYLY 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REÁLNÉ SITUACE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VIZUÁLNÍ KONTEXT</a:t>
            </a:r>
            <a:endParaRPr lang="cs-CZ" sz="3800" dirty="0" smtClean="0"/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MOTIVAČNÍ ROLE 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VŠECHNY JAZYKOVÉ ÚROVNĚ </a:t>
            </a:r>
          </a:p>
          <a:p>
            <a:pPr>
              <a:buFont typeface="Wingdings" pitchFamily="2" charset="2"/>
              <a:buChar char="Ø"/>
            </a:pPr>
            <a:endParaRPr lang="cs-CZ" sz="3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7200" dirty="0" smtClean="0"/>
          </a:p>
          <a:p>
            <a:pPr algn="ctr">
              <a:buNone/>
            </a:pPr>
            <a:r>
              <a:rPr lang="cs-CZ" sz="8000" dirty="0" smtClean="0"/>
              <a:t>JAKÁ VIDEA? </a:t>
            </a:r>
            <a:endParaRPr lang="cs-CZ" sz="8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„</a:t>
            </a:r>
            <a:r>
              <a:rPr lang="cs-CZ" sz="4000" dirty="0" smtClean="0"/>
              <a:t>DIDAKTICKÁ“ VIDEA (ZAMĚŘENÁ NA KONKRÉTNÍ JAZYKOVÉ POTŘEBY)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/>
              <a:t>AUTENTICKÁ VIDEA (RODILÍ MLUVČÍ V REÁLNÝCH KOMUNIKAČNÍCH SITUACÍCH) </a:t>
            </a:r>
          </a:p>
          <a:p>
            <a:pPr>
              <a:buNone/>
            </a:pPr>
            <a:r>
              <a:rPr lang="cs-CZ" sz="2600" dirty="0" smtClean="0"/>
              <a:t>( </a:t>
            </a:r>
            <a:r>
              <a:rPr lang="cs-CZ" sz="2600" dirty="0" err="1" smtClean="0"/>
              <a:t>Baciu</a:t>
            </a:r>
            <a:r>
              <a:rPr lang="cs-CZ" sz="2600" dirty="0" smtClean="0"/>
              <a:t>, G., </a:t>
            </a:r>
            <a:r>
              <a:rPr lang="cs-CZ" sz="2600" dirty="0" err="1" smtClean="0"/>
              <a:t>Stratégie</a:t>
            </a:r>
            <a:r>
              <a:rPr lang="cs-CZ" sz="2600" dirty="0" smtClean="0"/>
              <a:t> </a:t>
            </a:r>
            <a:r>
              <a:rPr lang="cs-CZ" sz="2600" dirty="0" err="1" smtClean="0"/>
              <a:t>didactiques</a:t>
            </a:r>
            <a:r>
              <a:rPr lang="cs-CZ" sz="2600" dirty="0" smtClean="0"/>
              <a:t> </a:t>
            </a:r>
            <a:r>
              <a:rPr lang="cs-CZ" sz="2600" dirty="0" err="1" smtClean="0"/>
              <a:t>dans</a:t>
            </a:r>
            <a:r>
              <a:rPr lang="cs-CZ" sz="2600" dirty="0" smtClean="0"/>
              <a:t> l´</a:t>
            </a:r>
            <a:r>
              <a:rPr lang="cs-CZ" sz="2600" dirty="0" err="1" smtClean="0"/>
              <a:t>acquisition</a:t>
            </a:r>
            <a:r>
              <a:rPr lang="cs-CZ" sz="2600" dirty="0" smtClean="0"/>
              <a:t> des </a:t>
            </a:r>
            <a:r>
              <a:rPr lang="cs-CZ" sz="2600" dirty="0" err="1" smtClean="0"/>
              <a:t>compétences</a:t>
            </a:r>
            <a:r>
              <a:rPr lang="cs-CZ" sz="2600" dirty="0" smtClean="0"/>
              <a:t> de </a:t>
            </a:r>
            <a:r>
              <a:rPr lang="cs-CZ" sz="2600" dirty="0" err="1" smtClean="0"/>
              <a:t>communication</a:t>
            </a:r>
            <a:r>
              <a:rPr lang="cs-CZ" sz="2600" dirty="0" smtClean="0"/>
              <a:t> </a:t>
            </a:r>
            <a:r>
              <a:rPr lang="cs-CZ" sz="2600" dirty="0" err="1" smtClean="0"/>
              <a:t>orale</a:t>
            </a:r>
            <a:r>
              <a:rPr lang="cs-CZ" sz="2600" dirty="0" smtClean="0"/>
              <a:t> </a:t>
            </a:r>
            <a:r>
              <a:rPr lang="cs-CZ" sz="2600" dirty="0" err="1" smtClean="0"/>
              <a:t>en</a:t>
            </a:r>
            <a:r>
              <a:rPr lang="cs-CZ" sz="2600" dirty="0" smtClean="0"/>
              <a:t> FLE : la </a:t>
            </a:r>
            <a:r>
              <a:rPr lang="cs-CZ" sz="2600" dirty="0" err="1" smtClean="0"/>
              <a:t>vidéo</a:t>
            </a:r>
            <a:r>
              <a:rPr lang="cs-CZ" sz="2600" dirty="0" smtClean="0"/>
              <a:t>, in: </a:t>
            </a:r>
            <a:r>
              <a:rPr lang="cs-CZ" sz="2600" dirty="0" err="1" smtClean="0"/>
              <a:t>Enseigner.fle</a:t>
            </a:r>
            <a:r>
              <a:rPr lang="cs-CZ" sz="2600" dirty="0" smtClean="0"/>
              <a:t>, říjen 2017) </a:t>
            </a:r>
            <a:endParaRPr lang="cs-CZ" sz="2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800" dirty="0" smtClean="0"/>
              <a:t>AUTENTICKÁ VIDEA </a:t>
            </a:r>
          </a:p>
          <a:p>
            <a:pPr>
              <a:buNone/>
            </a:pPr>
            <a:endParaRPr lang="cs-CZ" sz="4000" dirty="0" smtClean="0"/>
          </a:p>
          <a:p>
            <a:pPr>
              <a:buFont typeface="Wingdings" pitchFamily="2" charset="2"/>
              <a:buChar char="Ø"/>
            </a:pPr>
            <a:r>
              <a:rPr lang="cs-CZ" sz="4000" dirty="0" smtClean="0"/>
              <a:t> NEDIDAKTIZOVANÁ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/>
              <a:t> DIDAKTIZOVANÁ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 smtClean="0"/>
              <a:t> VLASTNÍ DIDAKTIZACE </a:t>
            </a:r>
          </a:p>
          <a:p>
            <a:pPr>
              <a:buNone/>
            </a:pPr>
            <a:endParaRPr lang="cs-CZ" sz="4000" dirty="0" smtClean="0"/>
          </a:p>
          <a:p>
            <a:pPr>
              <a:buNone/>
            </a:pPr>
            <a:endParaRPr lang="cs-CZ" sz="4000" dirty="0" smtClean="0"/>
          </a:p>
          <a:p>
            <a:pPr>
              <a:buFont typeface="Wingdings" pitchFamily="2" charset="2"/>
              <a:buChar char="Ø"/>
            </a:pPr>
            <a:endParaRPr lang="cs-CZ" sz="4000" dirty="0" smtClean="0"/>
          </a:p>
          <a:p>
            <a:pPr>
              <a:buNone/>
            </a:pPr>
            <a:endParaRPr lang="cs-CZ" sz="40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8800" dirty="0" smtClean="0"/>
          </a:p>
          <a:p>
            <a:pPr algn="ctr">
              <a:buNone/>
            </a:pPr>
            <a:r>
              <a:rPr lang="cs-CZ" sz="8000" dirty="0" smtClean="0"/>
              <a:t>JAKÉ CÍLE?</a:t>
            </a:r>
          </a:p>
          <a:p>
            <a:pPr>
              <a:buNone/>
            </a:pPr>
            <a:endParaRPr lang="cs-CZ" sz="8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 smtClean="0"/>
              <a:t>SEZNÁMENÍ S TEMATIKOU / </a:t>
            </a:r>
            <a:r>
              <a:rPr lang="cs-CZ" sz="3600" dirty="0" smtClean="0"/>
              <a:t>SLOVNÍ ZÁSOBOU  V KONTEXTU, ZDROJ INFORMACÍ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TRÉNINK POROZUMĚNÍ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ROZVOJ KOMUNIKAČNÍCH DOVEDNOSTÍ 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ROZVÍJENÍ INTERKULTURNÍCH </a:t>
            </a:r>
            <a:r>
              <a:rPr lang="cs-CZ" sz="3600" dirty="0" smtClean="0"/>
              <a:t>KOMPETENCÍ</a:t>
            </a:r>
            <a:endParaRPr lang="cs-CZ" sz="36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28.5.2018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Den s jazykovým centrem 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738</Words>
  <Application>Microsoft Office PowerPoint</Application>
  <PresentationFormat>Předvádění na obrazovce (4:3)</PresentationFormat>
  <Paragraphs>140</Paragraphs>
  <Slides>24</Slides>
  <Notes>8</Notes>
  <HiddenSlides>0</HiddenSlides>
  <MMClips>3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 Využití videa ve výuce: jedno téma – různé cíle PhDr. Milena Dundrová, Ph.D.  JC FSV UK - KJP MFF UK  </vt:lpstr>
      <vt:lpstr>Snímek 2</vt:lpstr>
      <vt:lpstr>PROČ POUŽÍVAT VIDEA? 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videa ve výuce: jedno téma – různé cíle </dc:title>
  <dc:creator>DUN</dc:creator>
  <cp:lastModifiedBy>DUN</cp:lastModifiedBy>
  <cp:revision>6</cp:revision>
  <dcterms:created xsi:type="dcterms:W3CDTF">2018-05-22T15:28:36Z</dcterms:created>
  <dcterms:modified xsi:type="dcterms:W3CDTF">2018-05-25T06:52:20Z</dcterms:modified>
</cp:coreProperties>
</file>