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13" r:id="rId3"/>
    <p:sldId id="316" r:id="rId4"/>
    <p:sldId id="315" r:id="rId5"/>
    <p:sldId id="323" r:id="rId6"/>
    <p:sldId id="325" r:id="rId7"/>
    <p:sldId id="308" r:id="rId8"/>
    <p:sldId id="317" r:id="rId9"/>
    <p:sldId id="318" r:id="rId10"/>
    <p:sldId id="319" r:id="rId11"/>
    <p:sldId id="321" r:id="rId12"/>
    <p:sldId id="320" r:id="rId13"/>
    <p:sldId id="324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B00"/>
    <a:srgbClr val="008080"/>
    <a:srgbClr val="FAFFB3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53" autoAdjust="0"/>
  </p:normalViewPr>
  <p:slideViewPr>
    <p:cSldViewPr>
      <p:cViewPr varScale="1">
        <p:scale>
          <a:sx n="112" d="100"/>
          <a:sy n="112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cs-CZ" smtClean="0"/>
              <a:t>03.10.2023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cs-CZ" smtClean="0"/>
              <a:t>03.10.2023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cs-CZ" sz="1200" dirty="0"/>
              <a:t>Zvýšená pozornost věnovaná doktorskému vzdělávání v posledních letech ze strany oficiálních orgánů, institucí,  doktorandů, veřejnosti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Zapracování tématu doktorského studia do Akčního plánu rozvoje lidských zdrojů a genderové rovnosti ve vědě a výzkumu, který nyní vytváří pracovní skupina při MŠMT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Doktorandi jako součást agendy VOS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Vytvoření a podpora doktorandské komunity napříč ČR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Zvýšení doktorandských stipendií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Přispění k proplácení zdravotního pojištění nad 26 let (zásluha především SK RVŠ)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Manuál pro budoucí doktorandy a doktorandky, jak si vybrat dobré pracoviště a školitele (za přispění SK RVŠ a VOS)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Pomoc s individuálními kauzami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8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cs-CZ" sz="1200" dirty="0"/>
              <a:t>Zvýšená pozornost věnovaná doktorskému vzdělávání v posledních letech ze strany oficiálních orgánů, institucí,  doktorandů, veřejnosti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Zapracování tématu doktorského studia do Akčního plánu rozvoje lidských zdrojů a genderové rovnosti ve vědě a výzkumu, který nyní vytváří pracovní skupina při MŠMT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Doktorandi jako součást agendy VOS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Vytvoření a podpora doktorandské komunity napříč ČR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Zvýšení doktorandských stipendií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Přispění k proplácení zdravotního pojištění nad 26 let (zásluha především SK RVŠ)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Manuál pro budoucí doktorandy a doktorandky, jak si vybrat dobré pracoviště a školitele (za přispění SK RVŠ a VOS)</a:t>
            </a:r>
          </a:p>
          <a:p>
            <a:pPr lvl="1">
              <a:spcAft>
                <a:spcPts val="600"/>
              </a:spcAft>
            </a:pPr>
            <a:r>
              <a:rPr lang="cs-CZ" sz="1200" dirty="0"/>
              <a:t>Pomoc s individuálními kauzami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53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 b="51233"/>
          <a:stretch/>
        </p:blipFill>
        <p:spPr>
          <a:xfrm flipH="1">
            <a:off x="0" y="-24608"/>
            <a:ext cx="12192000" cy="6909992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4197539"/>
            <a:ext cx="6594394" cy="2457400"/>
          </a:xfrm>
          <a:prstGeom prst="rect">
            <a:avLst/>
          </a:prstGeom>
          <a:solidFill>
            <a:srgbClr val="C9DB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88512" y="4338868"/>
            <a:ext cx="6267527" cy="142380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err="1"/>
              <a:t>Lecture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09219" y="5904325"/>
            <a:ext cx="6249343" cy="36004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, </a:t>
            </a:r>
            <a:r>
              <a:rPr lang="cs-CZ" dirty="0" err="1"/>
              <a:t>date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85" y="5762675"/>
            <a:ext cx="1351289" cy="8555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1" y="548751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solidFill>
            <a:srgbClr val="C9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28799"/>
            <a:ext cx="10141768" cy="45720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bg>
      <p:bgPr>
        <a:solidFill>
          <a:srgbClr val="C9D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9562656" cy="132588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solidFill>
            <a:srgbClr val="C9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solidFill>
            <a:srgbClr val="C9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solidFill>
            <a:srgbClr val="C9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9421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70113" y="6465883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C9DB00"/>
                </a:solidFill>
              </a:defRPr>
            </a:lvl1pPr>
          </a:lstStyle>
          <a:p>
            <a:r>
              <a:rPr lang="cs-CZ" dirty="0"/>
              <a:t>www.zenyaveda.cz/mentoring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332" y="-272573"/>
            <a:ext cx="2101372" cy="21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point.cuni.cz/IPSCEN-1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cuni.cz/UKEN-1253.html" TargetMode="External"/><Relationship Id="rId4" Type="http://schemas.openxmlformats.org/officeDocument/2006/relationships/hyperlink" Target="https://ukpoint.cuni.cz/IPSCEN-139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oktorandivcr" TargetMode="External"/><Relationship Id="rId2" Type="http://schemas.openxmlformats.org/officeDocument/2006/relationships/hyperlink" Target="http://doktorandivcr.cz/en/membershi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linkedin.com/company/phd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rvs.cz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hyperlink" Target="https://www.msmt.cz/uploads/odbor_30/DH/SZ/strategic_plan_2021_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doktorandivcr.cz/sites/default/files/dokumenty/2020/%C4%8CAD_p%C5%99%C3%ADru%C4%8Dka_pro_z%C3%A1jemce_o_doktor%C3%A1t_duben2020.pdf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phdcz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facebook.com/doktorandivcr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docs.google.com/document/d/1yKntlnLnefaPj-22Vpn5URXEhqJKkCmoGEQ684pcvdA/edit?usp=sharing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svjr3fAQxg026zHEGYx8ylDtGHmouKiLuCxlNgtPk95TzFg/viewfor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19-03489-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nevypustdusi.cz/" TargetMode="External"/><Relationship Id="rId4" Type="http://schemas.openxmlformats.org/officeDocument/2006/relationships/hyperlink" Target="https://centrumcarolina.cuni.cz/CCENG-33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E685A-3688-402D-AE86-CE8F369C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160" y="3424436"/>
            <a:ext cx="4464495" cy="2740868"/>
          </a:xfrm>
        </p:spPr>
        <p:txBody>
          <a:bodyPr>
            <a:noAutofit/>
          </a:bodyPr>
          <a:lstStyle/>
          <a:p>
            <a:br>
              <a:rPr lang="en-AU" sz="4400" dirty="0"/>
            </a:br>
            <a:br>
              <a:rPr lang="en-AU" sz="4400" dirty="0"/>
            </a:br>
            <a:br>
              <a:rPr lang="en-AU" sz="4400" dirty="0"/>
            </a:br>
            <a:r>
              <a:rPr lang="en-AU" sz="4400" dirty="0"/>
              <a:t>What is ČAD?</a:t>
            </a:r>
            <a:br>
              <a:rPr lang="en-AU" sz="4400" dirty="0"/>
            </a:br>
            <a:br>
              <a:rPr lang="en-AU" sz="4400" dirty="0"/>
            </a:br>
            <a:r>
              <a:rPr lang="en-AU" sz="4400" dirty="0"/>
              <a:t>How ČAD works?</a:t>
            </a:r>
            <a:br>
              <a:rPr lang="en-AU" sz="4400" dirty="0"/>
            </a:br>
            <a:br>
              <a:rPr lang="en-AU" sz="4400" dirty="0"/>
            </a:br>
            <a:r>
              <a:rPr lang="en-AU" sz="4400" dirty="0"/>
              <a:t>How can you participate?</a:t>
            </a:r>
            <a:br>
              <a:rPr lang="cs-CZ" sz="4400" dirty="0"/>
            </a:br>
            <a:br>
              <a:rPr lang="cs-CZ" sz="4400" dirty="0"/>
            </a:br>
            <a:r>
              <a:rPr lang="cs-CZ" sz="4400" dirty="0"/>
              <a:t>+3 </a:t>
            </a:r>
            <a:r>
              <a:rPr lang="cs-CZ" sz="4400" dirty="0" err="1"/>
              <a:t>tips</a:t>
            </a:r>
            <a:r>
              <a:rPr lang="cs-CZ" sz="4400" dirty="0"/>
              <a:t> + 1 </a:t>
            </a:r>
            <a:r>
              <a:rPr lang="cs-CZ" sz="4400" dirty="0" err="1"/>
              <a:t>invite</a:t>
            </a:r>
            <a:endParaRPr lang="en-AU" sz="4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B2DA70-AA11-4FC5-8890-DC103FF034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0" y="836712"/>
            <a:ext cx="5351569" cy="46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E4A57EF-318F-4E8B-8DDA-B0CA4A0CEB22}"/>
              </a:ext>
            </a:extLst>
          </p:cNvPr>
          <p:cNvSpPr txBox="1"/>
          <p:nvPr/>
        </p:nvSpPr>
        <p:spPr>
          <a:xfrm>
            <a:off x="705534" y="5961474"/>
            <a:ext cx="575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www.doktorandivcr.cz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46BC9F-A6B0-4BBF-BBD0-77B59B03B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0688"/>
            <a:ext cx="6391376" cy="53012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37D306-D1E1-4189-974E-4C7EBCFC1D0D}"/>
              </a:ext>
            </a:extLst>
          </p:cNvPr>
          <p:cNvSpPr txBox="1"/>
          <p:nvPr/>
        </p:nvSpPr>
        <p:spPr>
          <a:xfrm>
            <a:off x="7752184" y="6021288"/>
            <a:ext cx="575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Jakub Šindelář</a:t>
            </a:r>
          </a:p>
        </p:txBody>
      </p:sp>
    </p:spTree>
    <p:extLst>
      <p:ext uri="{BB962C8B-B14F-4D97-AF65-F5344CB8AC3E}">
        <p14:creationId xmlns:p14="http://schemas.microsoft.com/office/powerpoint/2010/main" val="26269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412FC-43AB-12B4-B732-3ACF0722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6FB50-5C1C-F3AC-5C6B-2C56F649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9B1ACF-8A7B-C6EF-3E25-629C65DA4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www.zenyaveda.cz/mentoring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BBB44B-058D-EAC8-9E3D-23A4002F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048" y="-27384"/>
            <a:ext cx="131567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38EED-4F6E-4E47-B8EA-7D999FDA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5" descr="Plastová Dinosaurs">
            <a:extLst>
              <a:ext uri="{FF2B5EF4-FFF2-40B4-BE49-F238E27FC236}">
                <a16:creationId xmlns:a16="http://schemas.microsoft.com/office/drawing/2014/main" id="{6D49F0E6-B201-4B27-B7F9-9D151A32C9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1BB1C31-5CC5-495C-B533-49249E7B1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E7970EE-DA73-4595-AF7C-8DF9DDB51DB2}"/>
              </a:ext>
            </a:extLst>
          </p:cNvPr>
          <p:cNvSpPr txBox="1">
            <a:spLocks/>
          </p:cNvSpPr>
          <p:nvPr/>
        </p:nvSpPr>
        <p:spPr>
          <a:xfrm>
            <a:off x="119335" y="5373216"/>
            <a:ext cx="1207264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 Use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services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don‘t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afraid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ask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help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69A8A1D9-0A0E-431C-8006-F6EEA5F39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B0216D50-DEE9-4E4F-8E0F-D3981D954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37C39A-1223-42AA-B39C-F0947B41827A}"/>
              </a:ext>
            </a:extLst>
          </p:cNvPr>
          <p:cNvSpPr txBox="1"/>
          <p:nvPr/>
        </p:nvSpPr>
        <p:spPr>
          <a:xfrm>
            <a:off x="435007" y="723147"/>
            <a:ext cx="6843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hlinkClick r:id="rId3"/>
              </a:rPr>
              <a:t>CU/UK Point </a:t>
            </a:r>
            <a:r>
              <a:rPr lang="cs-CZ" sz="2000" dirty="0"/>
              <a:t>– </a:t>
            </a:r>
            <a:r>
              <a:rPr lang="cs-CZ" sz="2000" dirty="0">
                <a:hlinkClick r:id="rId4"/>
              </a:rPr>
              <a:t>Doctoral Study Hub </a:t>
            </a:r>
            <a:r>
              <a:rPr lang="cs-CZ" sz="2000" dirty="0"/>
              <a:t>– </a:t>
            </a:r>
            <a:r>
              <a:rPr lang="cs-CZ" sz="2000" dirty="0" err="1"/>
              <a:t>seminars</a:t>
            </a:r>
            <a:r>
              <a:rPr lang="cs-CZ" sz="2000" dirty="0"/>
              <a:t>, </a:t>
            </a:r>
            <a:r>
              <a:rPr lang="cs-CZ" sz="2000" dirty="0" err="1"/>
              <a:t>workshops</a:t>
            </a:r>
            <a:endParaRPr lang="cs-CZ" sz="2000" dirty="0"/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Academic</a:t>
            </a:r>
            <a:r>
              <a:rPr lang="cs-CZ" sz="2000" dirty="0"/>
              <a:t> </a:t>
            </a:r>
            <a:r>
              <a:rPr lang="cs-CZ" sz="2000" dirty="0" err="1"/>
              <a:t>Senate</a:t>
            </a:r>
            <a:r>
              <a:rPr lang="cs-CZ" sz="2000" dirty="0"/>
              <a:t> (CU + FSV) – </a:t>
            </a:r>
            <a:r>
              <a:rPr lang="cs-CZ" sz="2000" dirty="0">
                <a:hlinkClick r:id="rId5"/>
              </a:rPr>
              <a:t>Ethics </a:t>
            </a:r>
            <a:r>
              <a:rPr lang="cs-CZ" sz="2000" dirty="0" err="1">
                <a:hlinkClick r:id="rId5"/>
              </a:rPr>
              <a:t>Commission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Dean, Vice-Dean for </a:t>
            </a:r>
            <a:r>
              <a:rPr lang="cs-CZ" sz="2000" dirty="0" err="1"/>
              <a:t>doctoral</a:t>
            </a:r>
            <a:r>
              <a:rPr lang="cs-CZ" sz="2000" dirty="0"/>
              <a:t> </a:t>
            </a:r>
            <a:r>
              <a:rPr lang="cs-CZ" sz="2000" dirty="0" err="1"/>
              <a:t>studies</a:t>
            </a:r>
            <a:endParaRPr lang="cs-CZ" sz="2000" dirty="0"/>
          </a:p>
        </p:txBody>
      </p:sp>
      <p:sp>
        <p:nvSpPr>
          <p:cNvPr id="11" name="Myšlenková bublina: obláček 10">
            <a:extLst>
              <a:ext uri="{FF2B5EF4-FFF2-40B4-BE49-F238E27FC236}">
                <a16:creationId xmlns:a16="http://schemas.microsoft.com/office/drawing/2014/main" id="{D4FFA9A3-838D-46CC-8AA2-D5F703637357}"/>
              </a:ext>
            </a:extLst>
          </p:cNvPr>
          <p:cNvSpPr/>
          <p:nvPr/>
        </p:nvSpPr>
        <p:spPr>
          <a:xfrm>
            <a:off x="7475837" y="346984"/>
            <a:ext cx="3271880" cy="1569286"/>
          </a:xfrm>
          <a:prstGeom prst="cloudCallou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/>
              <a:t>You‘re</a:t>
            </a:r>
            <a:r>
              <a:rPr lang="cs-CZ" sz="2000" b="1" dirty="0"/>
              <a:t> just a PhD student and I </a:t>
            </a:r>
            <a:r>
              <a:rPr lang="cs-CZ" sz="2000" b="1" dirty="0" err="1"/>
              <a:t>am</a:t>
            </a:r>
            <a:r>
              <a:rPr lang="cs-CZ" sz="2000" b="1" dirty="0"/>
              <a:t> </a:t>
            </a:r>
            <a:r>
              <a:rPr lang="cs-CZ" sz="2000" b="1" dirty="0" err="1"/>
              <a:t>your</a:t>
            </a:r>
            <a:r>
              <a:rPr lang="cs-CZ" sz="2000" b="1" dirty="0"/>
              <a:t> Supervisor!</a:t>
            </a:r>
          </a:p>
        </p:txBody>
      </p:sp>
      <p:sp>
        <p:nvSpPr>
          <p:cNvPr id="12" name="Myšlenková bublina: obláček 11">
            <a:extLst>
              <a:ext uri="{FF2B5EF4-FFF2-40B4-BE49-F238E27FC236}">
                <a16:creationId xmlns:a16="http://schemas.microsoft.com/office/drawing/2014/main" id="{51D2C2CA-D51C-4EA6-82D7-63643A5E0745}"/>
              </a:ext>
            </a:extLst>
          </p:cNvPr>
          <p:cNvSpPr/>
          <p:nvPr/>
        </p:nvSpPr>
        <p:spPr>
          <a:xfrm>
            <a:off x="4145692" y="3693053"/>
            <a:ext cx="1692399" cy="935440"/>
          </a:xfrm>
          <a:prstGeom prst="cloudCallou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/>
              <a:t>Help</a:t>
            </a:r>
            <a:r>
              <a:rPr lang="cs-CZ" sz="2000" b="1" dirty="0"/>
              <a:t>…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EA08C073-B1F2-4EC7-9BEA-FE4005E34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6" y="2445379"/>
            <a:ext cx="3445723" cy="1037697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68514F2A-6414-462B-B494-E6F8F02A1EB7}"/>
              </a:ext>
            </a:extLst>
          </p:cNvPr>
          <p:cNvSpPr txBox="1"/>
          <p:nvPr/>
        </p:nvSpPr>
        <p:spPr>
          <a:xfrm>
            <a:off x="3837147" y="260079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We</a:t>
            </a:r>
            <a:r>
              <a:rPr lang="cs-CZ" sz="2000" dirty="0"/>
              <a:t> are </a:t>
            </a:r>
            <a:r>
              <a:rPr lang="cs-CZ" sz="2000" dirty="0" err="1"/>
              <a:t>here</a:t>
            </a:r>
            <a:r>
              <a:rPr lang="cs-CZ" sz="2000" dirty="0"/>
              <a:t> to </a:t>
            </a:r>
            <a:r>
              <a:rPr lang="cs-CZ" sz="2000" dirty="0" err="1"/>
              <a:t>help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as </a:t>
            </a:r>
            <a:r>
              <a:rPr lang="cs-CZ" sz="2000" dirty="0" err="1"/>
              <a:t>well</a:t>
            </a:r>
            <a:r>
              <a:rPr lang="cs-CZ" sz="2000" dirty="0"/>
              <a:t>!</a:t>
            </a:r>
          </a:p>
        </p:txBody>
      </p:sp>
      <p:sp>
        <p:nvSpPr>
          <p:cNvPr id="28" name="Zástupný symbol pro zápatí 3">
            <a:extLst>
              <a:ext uri="{FF2B5EF4-FFF2-40B4-BE49-F238E27FC236}">
                <a16:creationId xmlns:a16="http://schemas.microsoft.com/office/drawing/2014/main" id="{C9288F8B-449C-4247-9311-5399690BB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70113" y="6465883"/>
            <a:ext cx="7848600" cy="239715"/>
          </a:xfrm>
        </p:spPr>
        <p:txBody>
          <a:bodyPr/>
          <a:lstStyle/>
          <a:p>
            <a:r>
              <a:rPr lang="cs-CZ" dirty="0"/>
              <a:t>www.doktorandivcr.cz</a:t>
            </a:r>
          </a:p>
        </p:txBody>
      </p:sp>
    </p:spTree>
    <p:extLst>
      <p:ext uri="{BB962C8B-B14F-4D97-AF65-F5344CB8AC3E}">
        <p14:creationId xmlns:p14="http://schemas.microsoft.com/office/powerpoint/2010/main" val="19493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3077D-2FA4-A879-2413-5B9A9D4C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20" y="99220"/>
            <a:ext cx="10141768" cy="1325563"/>
          </a:xfrm>
        </p:spPr>
        <p:txBody>
          <a:bodyPr>
            <a:normAutofit/>
          </a:bodyPr>
          <a:lstStyle/>
          <a:p>
            <a:r>
              <a:rPr lang="cs-CZ" sz="4000" dirty="0"/>
              <a:t>FSV PhD Group </a:t>
            </a:r>
            <a:r>
              <a:rPr lang="cs-CZ" sz="4000" dirty="0" err="1"/>
              <a:t>Creation</a:t>
            </a:r>
            <a:r>
              <a:rPr lang="cs-CZ" sz="4000" dirty="0"/>
              <a:t> - open </a:t>
            </a:r>
            <a:r>
              <a:rPr lang="cs-CZ" sz="4000" dirty="0" err="1"/>
              <a:t>discussion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C0E06-7CD1-83AD-6F68-71F8A001B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828799"/>
            <a:ext cx="10141768" cy="4572001"/>
          </a:xfrm>
        </p:spPr>
        <p:txBody>
          <a:bodyPr>
            <a:noAutofit/>
          </a:bodyPr>
          <a:lstStyle/>
          <a:p>
            <a:r>
              <a:rPr lang="cs-CZ" sz="3200" dirty="0" err="1"/>
              <a:t>Plans</a:t>
            </a:r>
            <a:r>
              <a:rPr lang="cs-CZ" sz="3200" dirty="0"/>
              <a:t> to start a </a:t>
            </a:r>
            <a:r>
              <a:rPr lang="cs-CZ" sz="3200" dirty="0" err="1"/>
              <a:t>faculty</a:t>
            </a:r>
            <a:r>
              <a:rPr lang="cs-CZ" sz="3200" dirty="0"/>
              <a:t> PhD Group (</a:t>
            </a:r>
            <a:r>
              <a:rPr lang="cs-CZ" sz="3200" dirty="0" err="1"/>
              <a:t>pre-launch</a:t>
            </a:r>
            <a:r>
              <a:rPr lang="cs-CZ" sz="3200" dirty="0"/>
              <a:t> meeting)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u="sng" dirty="0" err="1"/>
              <a:t>When</a:t>
            </a:r>
            <a:r>
              <a:rPr lang="cs-CZ" sz="3200" u="sng" dirty="0"/>
              <a:t>?– </a:t>
            </a:r>
            <a:r>
              <a:rPr lang="cs-CZ" sz="3200" b="1" dirty="0" err="1"/>
              <a:t>Thursday</a:t>
            </a:r>
            <a:r>
              <a:rPr lang="cs-CZ" sz="3200" b="1" dirty="0"/>
              <a:t> 26th </a:t>
            </a:r>
            <a:r>
              <a:rPr lang="cs-CZ" sz="3200" b="1" dirty="0" err="1"/>
              <a:t>October</a:t>
            </a:r>
            <a:r>
              <a:rPr lang="cs-CZ" sz="3200" b="1" dirty="0"/>
              <a:t> </a:t>
            </a:r>
            <a:r>
              <a:rPr lang="cs-CZ" sz="3200" dirty="0"/>
              <a:t>17:00 – 18:00+-</a:t>
            </a:r>
          </a:p>
          <a:p>
            <a:pPr marL="0" indent="0">
              <a:buNone/>
            </a:pPr>
            <a:r>
              <a:rPr lang="cs-CZ" sz="3200" u="sng" dirty="0" err="1"/>
              <a:t>Where</a:t>
            </a:r>
            <a:r>
              <a:rPr lang="cs-CZ" sz="3200" u="sng" dirty="0"/>
              <a:t>?– </a:t>
            </a:r>
            <a:r>
              <a:rPr lang="cs-CZ" sz="3200" dirty="0"/>
              <a:t>Jinonice Campus + </a:t>
            </a:r>
            <a:r>
              <a:rPr lang="cs-CZ" sz="3200" dirty="0" err="1"/>
              <a:t>possible</a:t>
            </a:r>
            <a:r>
              <a:rPr lang="cs-CZ" sz="3200" dirty="0"/>
              <a:t> to </a:t>
            </a:r>
            <a:r>
              <a:rPr lang="cs-CZ" sz="3200" dirty="0" err="1"/>
              <a:t>join</a:t>
            </a:r>
            <a:r>
              <a:rPr lang="cs-CZ" sz="3200" dirty="0"/>
              <a:t> online ()</a:t>
            </a:r>
          </a:p>
          <a:p>
            <a:pPr marL="0" indent="0">
              <a:buNone/>
            </a:pPr>
            <a:r>
              <a:rPr lang="cs-CZ" sz="3200" u="sng" dirty="0"/>
              <a:t>Agenda: </a:t>
            </a:r>
            <a:r>
              <a:rPr lang="cs-CZ" sz="3200" dirty="0" err="1"/>
              <a:t>form</a:t>
            </a:r>
            <a:r>
              <a:rPr lang="cs-CZ" sz="3200" dirty="0"/>
              <a:t>, </a:t>
            </a:r>
            <a:r>
              <a:rPr lang="cs-CZ" sz="3200" dirty="0" err="1"/>
              <a:t>goals</a:t>
            </a:r>
            <a:r>
              <a:rPr lang="cs-CZ" sz="3200" dirty="0"/>
              <a:t>, </a:t>
            </a:r>
            <a:r>
              <a:rPr lang="cs-CZ" sz="3200" dirty="0" err="1"/>
              <a:t>activities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organization</a:t>
            </a:r>
            <a:endParaRPr lang="cs-CZ" sz="3200" dirty="0"/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/>
              <a:t>+</a:t>
            </a:r>
            <a:r>
              <a:rPr lang="cs-CZ" sz="3200" dirty="0" err="1"/>
              <a:t>Discord</a:t>
            </a:r>
            <a:r>
              <a:rPr lang="cs-CZ" sz="3200" dirty="0"/>
              <a:t> </a:t>
            </a:r>
            <a:r>
              <a:rPr lang="cs-CZ" sz="3200" dirty="0" err="1"/>
              <a:t>channel</a:t>
            </a:r>
            <a:r>
              <a:rPr lang="cs-CZ" sz="3200" dirty="0"/>
              <a:t> and more </a:t>
            </a:r>
            <a:r>
              <a:rPr lang="cs-CZ" sz="3200" dirty="0" err="1"/>
              <a:t>info</a:t>
            </a:r>
            <a:r>
              <a:rPr lang="cs-CZ" sz="3200" dirty="0"/>
              <a:t> via email coming </a:t>
            </a:r>
            <a:r>
              <a:rPr lang="cs-CZ" sz="3200" dirty="0" err="1"/>
              <a:t>soon</a:t>
            </a:r>
            <a:r>
              <a:rPr lang="cs-CZ" sz="3200" dirty="0"/>
              <a:t> :) </a:t>
            </a:r>
            <a:endParaRPr lang="en-US" sz="3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567E65-C50D-B822-93F3-0F6B685FA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www.zenyaveda.cz/mentoring</a:t>
            </a:r>
          </a:p>
        </p:txBody>
      </p:sp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F155ED1F-372E-C797-6141-E74B73C37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27" y="-20960"/>
            <a:ext cx="1868092" cy="15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1306284" y="2225084"/>
            <a:ext cx="4248472" cy="19239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6C2F5A-3FB0-452D-A136-BEDD61C6EECD}"/>
              </a:ext>
            </a:extLst>
          </p:cNvPr>
          <p:cNvSpPr txBox="1"/>
          <p:nvPr/>
        </p:nvSpPr>
        <p:spPr>
          <a:xfrm>
            <a:off x="1181454" y="5805264"/>
            <a:ext cx="9829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hlinkClick r:id="rId2"/>
              </a:rPr>
              <a:t>www.doktorandivcr.cz</a:t>
            </a:r>
            <a:r>
              <a:rPr lang="cs-CZ" sz="2400" dirty="0"/>
              <a:t> –</a:t>
            </a:r>
            <a:r>
              <a:rPr lang="cs-CZ" sz="2400" dirty="0" err="1"/>
              <a:t>register</a:t>
            </a:r>
            <a:r>
              <a:rPr lang="cs-CZ" sz="2400" dirty="0"/>
              <a:t> to </a:t>
            </a:r>
            <a:r>
              <a:rPr lang="cs-CZ" sz="2400" dirty="0" err="1"/>
              <a:t>become</a:t>
            </a:r>
            <a:r>
              <a:rPr lang="cs-CZ" sz="2400" dirty="0"/>
              <a:t> a </a:t>
            </a:r>
            <a:r>
              <a:rPr lang="cs-CZ" sz="2400" dirty="0" err="1"/>
              <a:t>member</a:t>
            </a:r>
            <a:r>
              <a:rPr lang="cs-CZ" sz="2400" dirty="0"/>
              <a:t> :)</a:t>
            </a:r>
          </a:p>
          <a:p>
            <a:pPr algn="ctr"/>
            <a:r>
              <a:rPr lang="cs-CZ" sz="2400" dirty="0">
                <a:hlinkClick r:id="rId3"/>
              </a:rPr>
              <a:t>facebook.com/</a:t>
            </a:r>
            <a:r>
              <a:rPr lang="cs-CZ" sz="2400" dirty="0" err="1">
                <a:hlinkClick r:id="rId3"/>
              </a:rPr>
              <a:t>doktorandivcr</a:t>
            </a:r>
            <a:endParaRPr lang="cs-CZ" sz="2400" dirty="0"/>
          </a:p>
          <a:p>
            <a:pPr algn="ctr"/>
            <a:r>
              <a:rPr lang="cs-CZ" sz="2000" dirty="0">
                <a:hlinkClick r:id="rId4"/>
              </a:rPr>
              <a:t>www.linkedin.com/company/phdcz</a:t>
            </a: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943CBA-EBC2-463A-BB9F-A7C1C18D5607}"/>
              </a:ext>
            </a:extLst>
          </p:cNvPr>
          <p:cNvSpPr txBox="1"/>
          <p:nvPr/>
        </p:nvSpPr>
        <p:spPr>
          <a:xfrm>
            <a:off x="0" y="-3391"/>
            <a:ext cx="12192000" cy="2308324"/>
          </a:xfrm>
          <a:prstGeom prst="rect">
            <a:avLst/>
          </a:prstGeom>
          <a:solidFill>
            <a:srgbClr val="C9DB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cs-CZ" sz="7200" dirty="0" err="1"/>
              <a:t>Thank</a:t>
            </a:r>
            <a:r>
              <a:rPr lang="cs-CZ" sz="7200" dirty="0"/>
              <a:t> </a:t>
            </a:r>
            <a:r>
              <a:rPr lang="cs-CZ" sz="7200" dirty="0" err="1"/>
              <a:t>you</a:t>
            </a:r>
            <a:r>
              <a:rPr lang="cs-CZ" sz="7200" dirty="0"/>
              <a:t> </a:t>
            </a:r>
            <a:br>
              <a:rPr lang="cs-CZ" sz="7200" dirty="0"/>
            </a:br>
            <a:r>
              <a:rPr lang="cs-CZ" sz="7200" dirty="0"/>
              <a:t>for </a:t>
            </a:r>
            <a:r>
              <a:rPr lang="cs-CZ" sz="7200" dirty="0" err="1"/>
              <a:t>your</a:t>
            </a:r>
            <a:r>
              <a:rPr lang="cs-CZ" sz="7200" dirty="0"/>
              <a:t> </a:t>
            </a:r>
            <a:r>
              <a:rPr lang="cs-CZ" sz="7200" dirty="0" err="1"/>
              <a:t>attention</a:t>
            </a:r>
            <a:endParaRPr lang="cs-CZ" sz="72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02F92D3-3BD7-45A3-85A9-0A529FCE5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7" y="2371216"/>
            <a:ext cx="11806966" cy="35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B37E7-F548-458A-9A77-943FF313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8075A3-23B9-465D-B921-34FDE4156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www.zenyaveda.cz/mentoring</a:t>
            </a:r>
            <a:endParaRPr lang="cs-CZ" dirty="0"/>
          </a:p>
        </p:txBody>
      </p:sp>
      <p:sp useBgFill="1">
        <p:nvSpPr>
          <p:cNvPr id="5" name="Rectangle 12">
            <a:extLst>
              <a:ext uri="{FF2B5EF4-FFF2-40B4-BE49-F238E27FC236}">
                <a16:creationId xmlns:a16="http://schemas.microsoft.com/office/drawing/2014/main" id="{1B2B5965-EFC3-4E1A-A030-8667B6ED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7" descr="Obsah obrázku tráva, strom, exteriér, osoba&#10;&#10;Popis byl vytvořen automaticky">
            <a:extLst>
              <a:ext uri="{FF2B5EF4-FFF2-40B4-BE49-F238E27FC236}">
                <a16:creationId xmlns:a16="http://schemas.microsoft.com/office/drawing/2014/main" id="{DB46E20D-6709-4D78-86DC-C0F4C74EDD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b="9078"/>
          <a:stretch/>
        </p:blipFill>
        <p:spPr>
          <a:xfrm>
            <a:off x="-1" y="10"/>
            <a:ext cx="9669642" cy="6857990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ACD5D99A-EBDA-4492-9C79-3DF20A3A2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70A52570-93AF-4AB9-A135-CFC235660164}"/>
              </a:ext>
            </a:extLst>
          </p:cNvPr>
          <p:cNvSpPr txBox="1">
            <a:spLocks/>
          </p:cNvSpPr>
          <p:nvPr/>
        </p:nvSpPr>
        <p:spPr>
          <a:xfrm>
            <a:off x="7608168" y="44624"/>
            <a:ext cx="3947121" cy="151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>
                <a:solidFill>
                  <a:schemeClr val="tx1"/>
                </a:solidFill>
              </a:rPr>
              <a:t>Who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or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what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is</a:t>
            </a:r>
            <a:r>
              <a:rPr lang="cs-CZ" sz="3200" dirty="0">
                <a:solidFill>
                  <a:schemeClr val="tx1"/>
                </a:solidFill>
              </a:rPr>
              <a:t> ČAD?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Zástupný text 5">
            <a:extLst>
              <a:ext uri="{FF2B5EF4-FFF2-40B4-BE49-F238E27FC236}">
                <a16:creationId xmlns:a16="http://schemas.microsoft.com/office/drawing/2014/main" id="{D3F183B7-5396-4A01-BE30-27B7E42E3FBD}"/>
              </a:ext>
            </a:extLst>
          </p:cNvPr>
          <p:cNvSpPr txBox="1">
            <a:spLocks/>
          </p:cNvSpPr>
          <p:nvPr/>
        </p:nvSpPr>
        <p:spPr>
          <a:xfrm>
            <a:off x="7468113" y="1268760"/>
            <a:ext cx="4546424" cy="1932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Česká asociace doktorandů a doktorandek, z. s.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2016</a:t>
            </a:r>
            <a:r>
              <a:rPr lang="cs-CZ" dirty="0">
                <a:solidFill>
                  <a:schemeClr val="tx1"/>
                </a:solidFill>
              </a:rPr>
              <a:t>-)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Goal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</a:t>
            </a:r>
            <a:r>
              <a:rPr lang="cs-CZ" dirty="0" err="1"/>
              <a:t>representaiton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PhD </a:t>
            </a:r>
            <a:r>
              <a:rPr lang="cs-CZ" dirty="0" err="1"/>
              <a:t>researchers</a:t>
            </a:r>
            <a:r>
              <a:rPr lang="cs-CZ" dirty="0"/>
              <a:t>,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doctoral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in CZ</a:t>
            </a:r>
            <a:endParaRPr lang="en-US" dirty="0"/>
          </a:p>
          <a:p>
            <a:pPr marL="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3F8D7A90-58B4-4166-A902-7DB6193504B1}"/>
              </a:ext>
            </a:extLst>
          </p:cNvPr>
          <p:cNvSpPr txBox="1">
            <a:spLocks/>
          </p:cNvSpPr>
          <p:nvPr/>
        </p:nvSpPr>
        <p:spPr>
          <a:xfrm>
            <a:off x="7674411" y="2985729"/>
            <a:ext cx="3822189" cy="109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Reasons</a:t>
            </a:r>
            <a:r>
              <a:rPr lang="cs-CZ" dirty="0"/>
              <a:t> for </a:t>
            </a:r>
            <a:r>
              <a:rPr lang="cs-CZ" dirty="0" err="1"/>
              <a:t>creation</a:t>
            </a:r>
            <a:endParaRPr lang="en-US" dirty="0"/>
          </a:p>
        </p:txBody>
      </p:sp>
      <p:pic>
        <p:nvPicPr>
          <p:cNvPr id="21" name="Zástupný obsah 20">
            <a:extLst>
              <a:ext uri="{FF2B5EF4-FFF2-40B4-BE49-F238E27FC236}">
                <a16:creationId xmlns:a16="http://schemas.microsoft.com/office/drawing/2014/main" id="{1AA8B569-E610-4409-BBAD-986323BD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5165291"/>
            <a:ext cx="4994335" cy="1504069"/>
          </a:xfrm>
        </p:spPr>
      </p:pic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7156957A-FCA6-4C9A-B8E5-03EDED0E3A3F}"/>
              </a:ext>
            </a:extLst>
          </p:cNvPr>
          <p:cNvSpPr txBox="1">
            <a:spLocks/>
          </p:cNvSpPr>
          <p:nvPr/>
        </p:nvSpPr>
        <p:spPr>
          <a:xfrm>
            <a:off x="7382224" y="3813594"/>
            <a:ext cx="454642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cs-CZ" sz="2500" dirty="0" err="1">
                <a:solidFill>
                  <a:schemeClr val="tx1"/>
                </a:solidFill>
              </a:rPr>
              <a:t>Lack</a:t>
            </a:r>
            <a:r>
              <a:rPr lang="cs-CZ" sz="2500" dirty="0">
                <a:solidFill>
                  <a:schemeClr val="tx1"/>
                </a:solidFill>
              </a:rPr>
              <a:t> </a:t>
            </a:r>
            <a:r>
              <a:rPr lang="cs-CZ" sz="2500" dirty="0" err="1">
                <a:solidFill>
                  <a:schemeClr val="tx1"/>
                </a:solidFill>
              </a:rPr>
              <a:t>of</a:t>
            </a:r>
            <a:r>
              <a:rPr lang="cs-CZ" sz="2500" dirty="0">
                <a:solidFill>
                  <a:schemeClr val="tx1"/>
                </a:solidFill>
              </a:rPr>
              <a:t> </a:t>
            </a:r>
            <a:r>
              <a:rPr lang="cs-CZ" sz="2500" dirty="0" err="1">
                <a:solidFill>
                  <a:schemeClr val="tx1"/>
                </a:solidFill>
              </a:rPr>
              <a:t>representation</a:t>
            </a:r>
            <a:r>
              <a:rPr lang="cs-CZ" sz="2500" dirty="0">
                <a:solidFill>
                  <a:schemeClr val="tx1"/>
                </a:solidFill>
              </a:rPr>
              <a:t> </a:t>
            </a:r>
          </a:p>
          <a:p>
            <a:pPr lvl="1">
              <a:spcAft>
                <a:spcPts val="1200"/>
              </a:spcAft>
            </a:pPr>
            <a:r>
              <a:rPr lang="cs-CZ" sz="2500" dirty="0" err="1">
                <a:solidFill>
                  <a:schemeClr val="tx1"/>
                </a:solidFill>
              </a:rPr>
              <a:t>Frustration</a:t>
            </a:r>
            <a:r>
              <a:rPr lang="cs-CZ" sz="2500" dirty="0">
                <a:solidFill>
                  <a:schemeClr val="tx1"/>
                </a:solidFill>
              </a:rPr>
              <a:t> </a:t>
            </a:r>
            <a:r>
              <a:rPr lang="cs-CZ" sz="2500" dirty="0" err="1">
                <a:solidFill>
                  <a:schemeClr val="tx1"/>
                </a:solidFill>
              </a:rPr>
              <a:t>with</a:t>
            </a:r>
            <a:r>
              <a:rPr lang="cs-CZ" sz="2500" dirty="0">
                <a:solidFill>
                  <a:schemeClr val="tx1"/>
                </a:solidFill>
              </a:rPr>
              <a:t> </a:t>
            </a:r>
            <a:r>
              <a:rPr lang="cs-CZ" sz="2500" dirty="0" err="1">
                <a:solidFill>
                  <a:schemeClr val="tx1"/>
                </a:solidFill>
              </a:rPr>
              <a:t>systemic</a:t>
            </a:r>
            <a:r>
              <a:rPr lang="cs-CZ" sz="2500" dirty="0">
                <a:solidFill>
                  <a:schemeClr val="tx1"/>
                </a:solidFill>
              </a:rPr>
              <a:t> </a:t>
            </a:r>
          </a:p>
          <a:p>
            <a:pPr lvl="1">
              <a:spcAft>
                <a:spcPts val="1200"/>
              </a:spcAft>
            </a:pPr>
            <a:r>
              <a:rPr lang="cs-CZ" sz="2500" dirty="0" err="1">
                <a:solidFill>
                  <a:schemeClr val="tx1"/>
                </a:solidFill>
                <a:cs typeface="Calibri" panose="020F0502020204030204" pitchFamily="34" charset="0"/>
              </a:rPr>
              <a:t>Income</a:t>
            </a:r>
            <a:r>
              <a:rPr lang="cs-CZ" sz="2500" dirty="0">
                <a:solidFill>
                  <a:schemeClr val="tx1"/>
                </a:solidFill>
                <a:cs typeface="Calibri" panose="020F0502020204030204" pitchFamily="34" charset="0"/>
              </a:rPr>
              <a:t> vs </a:t>
            </a:r>
            <a:r>
              <a:rPr lang="cs-CZ" sz="2500" dirty="0" err="1">
                <a:solidFill>
                  <a:schemeClr val="tx1"/>
                </a:solidFill>
                <a:cs typeface="Calibri" panose="020F0502020204030204" pitchFamily="34" charset="0"/>
              </a:rPr>
              <a:t>living</a:t>
            </a:r>
            <a:r>
              <a:rPr lang="cs-CZ" sz="25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2500" dirty="0" err="1">
                <a:solidFill>
                  <a:schemeClr val="tx1"/>
                </a:solidFill>
                <a:cs typeface="Calibri" panose="020F0502020204030204" pitchFamily="34" charset="0"/>
              </a:rPr>
              <a:t>costs</a:t>
            </a:r>
            <a:endParaRPr lang="cs-CZ" sz="25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cs-CZ" sz="2500" dirty="0" err="1">
                <a:solidFill>
                  <a:schemeClr val="tx1"/>
                </a:solidFill>
                <a:cs typeface="Calibri" panose="020F0502020204030204" pitchFamily="34" charset="0"/>
              </a:rPr>
              <a:t>Success</a:t>
            </a:r>
            <a:r>
              <a:rPr lang="cs-CZ" sz="2500" dirty="0">
                <a:solidFill>
                  <a:schemeClr val="tx1"/>
                </a:solidFill>
                <a:cs typeface="Calibri" panose="020F0502020204030204" pitchFamily="34" charset="0"/>
              </a:rPr>
              <a:t>/</a:t>
            </a:r>
            <a:r>
              <a:rPr lang="cs-CZ" sz="2500" dirty="0" err="1">
                <a:solidFill>
                  <a:schemeClr val="tx1"/>
                </a:solidFill>
                <a:cs typeface="Calibri" panose="020F0502020204030204" pitchFamily="34" charset="0"/>
              </a:rPr>
              <a:t>fail</a:t>
            </a:r>
            <a:r>
              <a:rPr lang="cs-CZ" sz="25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2500" dirty="0" err="1">
                <a:solidFill>
                  <a:schemeClr val="tx1"/>
                </a:solidFill>
                <a:cs typeface="Calibri" panose="020F0502020204030204" pitchFamily="34" charset="0"/>
              </a:rPr>
              <a:t>rate</a:t>
            </a:r>
            <a:endParaRPr lang="cs-CZ" sz="25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28600" lvl="1" indent="0">
              <a:spcAft>
                <a:spcPts val="1200"/>
              </a:spcAft>
              <a:buNone/>
            </a:pPr>
            <a:r>
              <a:rPr lang="cs-CZ" sz="2500" dirty="0">
                <a:solidFill>
                  <a:schemeClr val="tx1"/>
                </a:solidFill>
              </a:rPr>
              <a:t>&lt;</a:t>
            </a:r>
            <a:r>
              <a:rPr lang="en-US" sz="2500" dirty="0">
                <a:solidFill>
                  <a:schemeClr val="tx1"/>
                </a:solidFill>
              </a:rPr>
              <a:t>50 %</a:t>
            </a:r>
            <a:r>
              <a:rPr lang="cs-CZ" sz="2500" dirty="0">
                <a:solidFill>
                  <a:schemeClr val="tx1"/>
                </a:solidFill>
              </a:rPr>
              <a:t>, </a:t>
            </a:r>
            <a:r>
              <a:rPr lang="cs-CZ" sz="2500" dirty="0" err="1">
                <a:solidFill>
                  <a:schemeClr val="tx1"/>
                </a:solidFill>
              </a:rPr>
              <a:t>only</a:t>
            </a:r>
            <a:r>
              <a:rPr lang="en-US" sz="2500" dirty="0">
                <a:solidFill>
                  <a:schemeClr val="tx1"/>
                </a:solidFill>
              </a:rPr>
              <a:t> 10% </a:t>
            </a:r>
            <a:r>
              <a:rPr lang="cs-CZ" sz="2500" dirty="0">
                <a:solidFill>
                  <a:schemeClr val="tx1"/>
                </a:solidFill>
              </a:rPr>
              <a:t>„on </a:t>
            </a:r>
            <a:r>
              <a:rPr lang="cs-CZ" sz="2500" dirty="0" err="1">
                <a:solidFill>
                  <a:schemeClr val="tx1"/>
                </a:solidFill>
              </a:rPr>
              <a:t>time</a:t>
            </a:r>
            <a:r>
              <a:rPr lang="cs-CZ" sz="2500" dirty="0">
                <a:solidFill>
                  <a:schemeClr val="tx1"/>
                </a:solidFill>
              </a:rPr>
              <a:t>“ </a:t>
            </a:r>
            <a:r>
              <a:rPr lang="en-US" sz="2500" dirty="0">
                <a:solidFill>
                  <a:schemeClr val="tx1"/>
                </a:solidFill>
              </a:rPr>
              <a:t>(3 </a:t>
            </a:r>
            <a:r>
              <a:rPr lang="en-US" sz="2500" dirty="0">
                <a:solidFill>
                  <a:schemeClr val="tx1"/>
                </a:solidFill>
                <a:cs typeface="Calibri" panose="020F0502020204030204" pitchFamily="34" charset="0"/>
              </a:rPr>
              <a:t>– </a:t>
            </a:r>
            <a:r>
              <a:rPr lang="en-US" sz="2500" dirty="0">
                <a:solidFill>
                  <a:schemeClr val="tx1"/>
                </a:solidFill>
              </a:rPr>
              <a:t>4 </a:t>
            </a:r>
            <a:r>
              <a:rPr lang="cs-CZ" sz="2500" dirty="0" err="1">
                <a:solidFill>
                  <a:schemeClr val="tx1"/>
                </a:solidFill>
              </a:rPr>
              <a:t>years</a:t>
            </a:r>
            <a:r>
              <a:rPr lang="en-US" sz="2500" dirty="0">
                <a:solidFill>
                  <a:schemeClr val="tx1"/>
                </a:solidFill>
              </a:rPr>
              <a:t>)</a:t>
            </a:r>
            <a:endParaRPr lang="en-US" sz="2500" dirty="0"/>
          </a:p>
          <a:p>
            <a:pPr marL="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10" name="Obrázek 9" descr="Obsah obrázku text, oblečení, vozidlo, venku&#10;&#10;Popis byl vytvořen automaticky">
            <a:extLst>
              <a:ext uri="{FF2B5EF4-FFF2-40B4-BE49-F238E27FC236}">
                <a16:creationId xmlns:a16="http://schemas.microsoft.com/office/drawing/2014/main" id="{E46DDF88-3D4D-F021-F43C-139104F39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-1721382"/>
            <a:ext cx="7805225" cy="104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9220"/>
            <a:ext cx="10351427" cy="1483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err="1"/>
              <a:t>From</a:t>
            </a:r>
            <a:r>
              <a:rPr lang="cs-CZ" sz="5400" b="1" dirty="0"/>
              <a:t> </a:t>
            </a:r>
            <a:r>
              <a:rPr lang="cs-CZ" sz="5400" b="1" dirty="0" err="1"/>
              <a:t>lobbying</a:t>
            </a:r>
            <a:r>
              <a:rPr lang="cs-CZ" sz="5400" b="1" dirty="0"/>
              <a:t> to </a:t>
            </a:r>
            <a:r>
              <a:rPr lang="cs-CZ" sz="5400" b="1" dirty="0" err="1"/>
              <a:t>individual</a:t>
            </a:r>
            <a:r>
              <a:rPr lang="cs-CZ" sz="5400" b="1" dirty="0"/>
              <a:t> </a:t>
            </a:r>
            <a:r>
              <a:rPr lang="cs-CZ" sz="5400" b="1" dirty="0" err="1"/>
              <a:t>help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5744" y="1698428"/>
            <a:ext cx="11280576" cy="50131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Political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representation</a:t>
            </a:r>
            <a:r>
              <a:rPr lang="cs-CZ" sz="2200" b="1" dirty="0">
                <a:solidFill>
                  <a:schemeClr val="tx1"/>
                </a:solidFill>
              </a:rPr>
              <a:t> and agenda </a:t>
            </a:r>
            <a:r>
              <a:rPr lang="cs-CZ" sz="2200" b="1" dirty="0" err="1">
                <a:solidFill>
                  <a:schemeClr val="tx1"/>
                </a:solidFill>
              </a:rPr>
              <a:t>setting</a:t>
            </a:r>
            <a:endParaRPr lang="cs-CZ" sz="22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Increase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scholarships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dirty="0" err="1">
                <a:solidFill>
                  <a:schemeClr val="tx1"/>
                </a:solidFill>
              </a:rPr>
              <a:t>already</a:t>
            </a:r>
            <a:r>
              <a:rPr lang="cs-CZ" sz="2000" dirty="0">
                <a:solidFill>
                  <a:schemeClr val="tx1"/>
                </a:solidFill>
              </a:rPr>
              <a:t> + </a:t>
            </a:r>
            <a:r>
              <a:rPr lang="cs-CZ" sz="2000" dirty="0" err="1">
                <a:solidFill>
                  <a:schemeClr val="tx1"/>
                </a:solidFill>
              </a:rPr>
              <a:t>reform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plans</a:t>
            </a:r>
            <a:r>
              <a:rPr lang="cs-CZ" sz="2000" dirty="0">
                <a:solidFill>
                  <a:schemeClr val="tx1"/>
                </a:solidFill>
              </a:rPr>
              <a:t> for </a:t>
            </a:r>
            <a:r>
              <a:rPr lang="cs-CZ" sz="2000" dirty="0" err="1">
                <a:solidFill>
                  <a:schemeClr val="tx1"/>
                </a:solidFill>
              </a:rPr>
              <a:t>indexing</a:t>
            </a:r>
            <a:r>
              <a:rPr lang="cs-CZ" sz="2000" dirty="0">
                <a:solidFill>
                  <a:schemeClr val="tx1"/>
                </a:solidFill>
              </a:rPr>
              <a:t> to 1,2x </a:t>
            </a:r>
            <a:r>
              <a:rPr lang="cs-CZ" sz="2000" dirty="0" err="1">
                <a:solidFill>
                  <a:schemeClr val="tx1"/>
                </a:solidFill>
              </a:rPr>
              <a:t>min.wage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AU" sz="2000" dirty="0">
                <a:solidFill>
                  <a:schemeClr val="tx1"/>
                </a:solidFill>
                <a:cs typeface="Calibri" panose="020F0502020204030204" pitchFamily="34" charset="0"/>
              </a:rPr>
              <a:t>Scholarship</a:t>
            </a:r>
            <a:r>
              <a:rPr lang="cs-CZ" sz="20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Calibri" panose="020F0502020204030204" pitchFamily="34" charset="0"/>
              </a:rPr>
              <a:t>stagnation</a:t>
            </a:r>
            <a:r>
              <a:rPr lang="cs-CZ" sz="2000" dirty="0">
                <a:solidFill>
                  <a:schemeClr val="tx1"/>
                </a:solidFill>
                <a:cs typeface="Calibri" panose="020F0502020204030204" pitchFamily="34" charset="0"/>
              </a:rPr>
              <a:t>                                (2008-2018: 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4</a:t>
            </a:r>
            <a:r>
              <a:rPr lang="cs-CZ" sz="2000" dirty="0">
                <a:solidFill>
                  <a:schemeClr val="tx1"/>
                </a:solidFill>
                <a:cs typeface="Calibri" panose="020F0502020204030204" pitchFamily="34" charset="0"/>
              </a:rPr>
              <a:t>k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 – 13</a:t>
            </a:r>
            <a:r>
              <a:rPr lang="cs-CZ" sz="2000" dirty="0">
                <a:solidFill>
                  <a:schemeClr val="tx1"/>
                </a:solidFill>
                <a:cs typeface="Calibri" panose="020F0502020204030204" pitchFamily="34" charset="0"/>
              </a:rPr>
              <a:t>k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cs typeface="Calibri" panose="020F0502020204030204" pitchFamily="34" charset="0"/>
              </a:rPr>
              <a:t>Kč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/</a:t>
            </a:r>
            <a:r>
              <a:rPr lang="cs-CZ" sz="2000" dirty="0" err="1">
                <a:solidFill>
                  <a:schemeClr val="tx1"/>
                </a:solidFill>
                <a:cs typeface="Calibri" panose="020F0502020204030204" pitchFamily="34" charset="0"/>
              </a:rPr>
              <a:t>month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Health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insurance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over</a:t>
            </a:r>
            <a:r>
              <a:rPr lang="cs-CZ" sz="2000" dirty="0">
                <a:solidFill>
                  <a:schemeClr val="tx1"/>
                </a:solidFill>
              </a:rPr>
              <a:t> 26 </a:t>
            </a:r>
            <a:r>
              <a:rPr lang="cs-CZ" sz="2000" dirty="0" err="1">
                <a:solidFill>
                  <a:schemeClr val="tx1"/>
                </a:solidFill>
              </a:rPr>
              <a:t>years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dirty="0" err="1">
                <a:solidFill>
                  <a:schemeClr val="tx1"/>
                </a:solidFill>
              </a:rPr>
              <a:t>mainly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SK RVŠ – Stud. </a:t>
            </a:r>
            <a:r>
              <a:rPr lang="cs-CZ" sz="2000" dirty="0" err="1">
                <a:solidFill>
                  <a:schemeClr val="tx1"/>
                </a:solidFill>
                <a:hlinkClick r:id="rId3"/>
              </a:rPr>
              <a:t>Chamb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. </a:t>
            </a:r>
            <a:r>
              <a:rPr lang="cs-CZ" sz="2000" dirty="0" err="1">
                <a:solidFill>
                  <a:schemeClr val="tx1"/>
                </a:solidFill>
                <a:hlinkClick r:id="rId3"/>
              </a:rPr>
              <a:t>of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 Univ. </a:t>
            </a:r>
            <a:r>
              <a:rPr lang="cs-CZ" sz="2000" dirty="0" err="1">
                <a:solidFill>
                  <a:schemeClr val="tx1"/>
                </a:solidFill>
                <a:hlinkClick r:id="rId3"/>
              </a:rPr>
              <a:t>Council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hlinkClick r:id="rId4"/>
              </a:rPr>
              <a:t>2021+ </a:t>
            </a:r>
            <a:r>
              <a:rPr lang="cs-CZ" sz="2000" dirty="0" err="1">
                <a:solidFill>
                  <a:schemeClr val="tx1"/>
                </a:solidFill>
                <a:hlinkClick r:id="rId4"/>
              </a:rPr>
              <a:t>Strategic</a:t>
            </a:r>
            <a:r>
              <a:rPr lang="cs-CZ" sz="2000" dirty="0">
                <a:solidFill>
                  <a:schemeClr val="tx1"/>
                </a:solidFill>
                <a:hlinkClick r:id="rId4"/>
              </a:rPr>
              <a:t> </a:t>
            </a:r>
            <a:r>
              <a:rPr lang="cs-CZ" sz="2000" dirty="0" err="1">
                <a:solidFill>
                  <a:schemeClr val="tx1"/>
                </a:solidFill>
                <a:hlinkClick r:id="rId4"/>
              </a:rPr>
              <a:t>Plan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Czech Ministry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Education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228600" lvl="1" indent="0">
              <a:spcBef>
                <a:spcPts val="0"/>
              </a:spcBef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Consultations</a:t>
            </a:r>
            <a:r>
              <a:rPr lang="cs-CZ" sz="2200" b="1" dirty="0">
                <a:solidFill>
                  <a:schemeClr val="tx1"/>
                </a:solidFill>
              </a:rPr>
              <a:t> and </a:t>
            </a:r>
            <a:r>
              <a:rPr lang="cs-CZ" sz="2200" b="1" dirty="0" err="1">
                <a:solidFill>
                  <a:schemeClr val="tx1"/>
                </a:solidFill>
              </a:rPr>
              <a:t>help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with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individual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problems</a:t>
            </a:r>
            <a:endParaRPr lang="cs-CZ" sz="22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Legal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advice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communication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with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authorities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Social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insurance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Study </a:t>
            </a:r>
            <a:r>
              <a:rPr lang="cs-CZ" sz="2000" dirty="0" err="1">
                <a:solidFill>
                  <a:schemeClr val="tx1"/>
                </a:solidFill>
              </a:rPr>
              <a:t>obligations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Bullying</a:t>
            </a:r>
            <a:r>
              <a:rPr lang="cs-CZ" sz="2000" dirty="0">
                <a:solidFill>
                  <a:schemeClr val="tx1"/>
                </a:solidFill>
              </a:rPr>
              <a:t> by </a:t>
            </a:r>
            <a:r>
              <a:rPr lang="cs-CZ" sz="2000" dirty="0" err="1">
                <a:solidFill>
                  <a:schemeClr val="tx1"/>
                </a:solidFill>
              </a:rPr>
              <a:t>supervisors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Strict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u="sng" dirty="0" err="1">
                <a:solidFill>
                  <a:schemeClr val="tx1"/>
                </a:solidFill>
              </a:rPr>
              <a:t>confidentialiaty</a:t>
            </a:r>
            <a:r>
              <a:rPr lang="cs-CZ" sz="2000" dirty="0">
                <a:solidFill>
                  <a:schemeClr val="tx1"/>
                </a:solidFill>
              </a:rPr>
              <a:t> and </a:t>
            </a:r>
            <a:r>
              <a:rPr lang="cs-CZ" sz="2000" u="sng" dirty="0">
                <a:solidFill>
                  <a:schemeClr val="tx1"/>
                </a:solidFill>
              </a:rPr>
              <a:t>care </a:t>
            </a:r>
            <a:r>
              <a:rPr lang="cs-CZ" sz="2000" u="sng" dirty="0" err="1">
                <a:solidFill>
                  <a:schemeClr val="tx1"/>
                </a:solidFill>
              </a:rPr>
              <a:t>for</a:t>
            </a:r>
            <a:r>
              <a:rPr lang="cs-CZ" sz="2000" u="sng" dirty="0">
                <a:solidFill>
                  <a:schemeClr val="tx1"/>
                </a:solidFill>
              </a:rPr>
              <a:t> </a:t>
            </a:r>
            <a:r>
              <a:rPr lang="cs-CZ" sz="2000" u="sng" dirty="0" err="1">
                <a:solidFill>
                  <a:schemeClr val="tx1"/>
                </a:solidFill>
              </a:rPr>
              <a:t>the</a:t>
            </a:r>
            <a:r>
              <a:rPr lang="cs-CZ" sz="2000" u="sng" dirty="0">
                <a:solidFill>
                  <a:schemeClr val="tx1"/>
                </a:solidFill>
              </a:rPr>
              <a:t> </a:t>
            </a:r>
            <a:r>
              <a:rPr lang="cs-CZ" sz="2000" u="sng" dirty="0" err="1">
                <a:solidFill>
                  <a:schemeClr val="tx1"/>
                </a:solidFill>
              </a:rPr>
              <a:t>interests</a:t>
            </a:r>
            <a:r>
              <a:rPr lang="cs-CZ" sz="2000" u="sng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asking</a:t>
            </a:r>
            <a:r>
              <a:rPr lang="cs-CZ" sz="2000" dirty="0">
                <a:solidFill>
                  <a:schemeClr val="tx1"/>
                </a:solidFill>
              </a:rPr>
              <a:t> party)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27" y="0"/>
            <a:ext cx="1840573" cy="158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E3690B0-3CB3-4715-B617-88FFA0915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1156" y="3124676"/>
            <a:ext cx="2380542" cy="3368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Zástupný obsah 5">
            <a:extLst>
              <a:ext uri="{FF2B5EF4-FFF2-40B4-BE49-F238E27FC236}">
                <a16:creationId xmlns:a16="http://schemas.microsoft.com/office/drawing/2014/main" id="{50AA30DE-C99F-4637-BB7C-C3A8E8736F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27" y="-20960"/>
            <a:ext cx="1868092" cy="1549454"/>
          </a:xfrm>
          <a:prstGeom prst="rect">
            <a:avLst/>
          </a:prstGeom>
        </p:spPr>
      </p:pic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200DB84B-50E4-4F5C-9919-393DCA9B58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70113" y="6465883"/>
            <a:ext cx="7848600" cy="239715"/>
          </a:xfrm>
        </p:spPr>
        <p:txBody>
          <a:bodyPr/>
          <a:lstStyle/>
          <a:p>
            <a:r>
              <a:rPr lang="cs-CZ" dirty="0"/>
              <a:t>www.doktorandivcr.cz</a:t>
            </a:r>
          </a:p>
        </p:txBody>
      </p:sp>
    </p:spTree>
    <p:extLst>
      <p:ext uri="{BB962C8B-B14F-4D97-AF65-F5344CB8AC3E}">
        <p14:creationId xmlns:p14="http://schemas.microsoft.com/office/powerpoint/2010/main" val="9497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9220"/>
            <a:ext cx="10351427" cy="1483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/>
              <a:t>Standard </a:t>
            </a:r>
            <a:r>
              <a:rPr lang="cs-CZ" sz="5400" b="1" dirty="0" err="1"/>
              <a:t>for</a:t>
            </a:r>
            <a:r>
              <a:rPr lang="cs-CZ" sz="5400" b="1" dirty="0"/>
              <a:t> PhD </a:t>
            </a:r>
            <a:r>
              <a:rPr lang="cs-CZ" sz="5400" b="1" dirty="0" err="1"/>
              <a:t>Supervision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5744" y="1698428"/>
            <a:ext cx="11280576" cy="50131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200" b="1" dirty="0">
                <a:solidFill>
                  <a:schemeClr val="tx1"/>
                </a:solidFill>
              </a:rPr>
              <a:t>Standard </a:t>
            </a:r>
            <a:r>
              <a:rPr lang="cs-CZ" sz="2200" b="1" dirty="0" err="1">
                <a:solidFill>
                  <a:schemeClr val="tx1"/>
                </a:solidFill>
              </a:rPr>
              <a:t>for</a:t>
            </a:r>
            <a:r>
              <a:rPr lang="cs-CZ" sz="2200" b="1" dirty="0">
                <a:solidFill>
                  <a:schemeClr val="tx1"/>
                </a:solidFill>
              </a:rPr>
              <a:t> PhD </a:t>
            </a:r>
            <a:r>
              <a:rPr lang="cs-CZ" sz="2200" b="1" dirty="0" err="1">
                <a:solidFill>
                  <a:schemeClr val="tx1"/>
                </a:solidFill>
              </a:rPr>
              <a:t>Supervision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(2023 CZ-done, EN-</a:t>
            </a:r>
            <a:r>
              <a:rPr lang="cs-CZ" sz="2200" dirty="0" err="1">
                <a:solidFill>
                  <a:schemeClr val="tx1"/>
                </a:solidFill>
              </a:rPr>
              <a:t>almost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transparency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supervisor-PhD </a:t>
            </a:r>
            <a:r>
              <a:rPr lang="cs-CZ" sz="2000" dirty="0" err="1">
                <a:solidFill>
                  <a:schemeClr val="tx1"/>
                </a:solidFill>
              </a:rPr>
              <a:t>relationship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inspiration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university </a:t>
            </a:r>
            <a:r>
              <a:rPr lang="cs-CZ" sz="2000" dirty="0" err="1">
                <a:solidFill>
                  <a:schemeClr val="tx1"/>
                </a:solidFill>
              </a:rPr>
              <a:t>regulations</a:t>
            </a:r>
            <a:r>
              <a:rPr lang="cs-CZ" sz="2000" dirty="0">
                <a:solidFill>
                  <a:schemeClr val="tx1"/>
                </a:solidFill>
              </a:rPr>
              <a:t> (CU, MUNI)</a:t>
            </a:r>
          </a:p>
          <a:p>
            <a:pPr marL="228600" lvl="1" indent="0">
              <a:spcBef>
                <a:spcPts val="0"/>
              </a:spcBef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Other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wereness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raising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acitivies</a:t>
            </a:r>
            <a:endParaRPr lang="cs-CZ" sz="22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Guides</a:t>
            </a:r>
            <a:r>
              <a:rPr lang="cs-CZ" sz="2000" dirty="0">
                <a:solidFill>
                  <a:schemeClr val="tx1"/>
                </a:solidFill>
              </a:rPr>
              <a:t>   - 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for prospective </a:t>
            </a:r>
            <a:r>
              <a:rPr lang="cs-CZ" sz="2000" dirty="0" err="1">
                <a:solidFill>
                  <a:schemeClr val="tx1"/>
                </a:solidFill>
                <a:hlinkClick r:id="rId3"/>
              </a:rPr>
              <a:t>PhDs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(CZ; 2017, 2020)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        	        - for </a:t>
            </a:r>
            <a:r>
              <a:rPr lang="cs-CZ" sz="2000" dirty="0">
                <a:solidFill>
                  <a:schemeClr val="tx1"/>
                </a:solidFill>
                <a:hlinkClick r:id="rId4"/>
              </a:rPr>
              <a:t>1st </a:t>
            </a:r>
            <a:r>
              <a:rPr lang="cs-CZ" sz="2000" dirty="0" err="1">
                <a:solidFill>
                  <a:schemeClr val="tx1"/>
                </a:solidFill>
                <a:hlinkClick r:id="rId4"/>
              </a:rPr>
              <a:t>year</a:t>
            </a:r>
            <a:r>
              <a:rPr lang="cs-CZ" sz="2000" dirty="0">
                <a:solidFill>
                  <a:schemeClr val="tx1"/>
                </a:solidFill>
                <a:hlinkClick r:id="rId4"/>
              </a:rPr>
              <a:t> </a:t>
            </a:r>
            <a:r>
              <a:rPr lang="cs-CZ" sz="2000" dirty="0" err="1">
                <a:solidFill>
                  <a:schemeClr val="tx1"/>
                </a:solidFill>
                <a:hlinkClick r:id="rId4"/>
              </a:rPr>
              <a:t>PhDs</a:t>
            </a:r>
            <a:r>
              <a:rPr lang="cs-CZ" sz="2000" dirty="0">
                <a:solidFill>
                  <a:schemeClr val="tx1"/>
                </a:solidFill>
                <a:hlinkClick r:id="rId4"/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(CZ 2021)</a:t>
            </a:r>
          </a:p>
          <a:p>
            <a:pPr marL="228600" lvl="1" indent="0">
              <a:spcBef>
                <a:spcPts val="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</a:rPr>
              <a:t>Summer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schools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seminars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Newsletter, </a:t>
            </a:r>
            <a:r>
              <a:rPr lang="cs-CZ" sz="2000" dirty="0" err="1">
                <a:solidFill>
                  <a:schemeClr val="tx1"/>
                </a:solidFill>
              </a:rPr>
              <a:t>news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dirty="0">
                <a:solidFill>
                  <a:schemeClr val="tx1"/>
                </a:solidFill>
                <a:hlinkClick r:id="rId5"/>
              </a:rPr>
              <a:t>Facebook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>
                <a:solidFill>
                  <a:schemeClr val="tx1"/>
                </a:solidFill>
                <a:hlinkClick r:id="rId6"/>
              </a:rPr>
              <a:t>LinkedIn</a:t>
            </a:r>
            <a:endParaRPr lang="cs-CZ" sz="2000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27" y="0"/>
            <a:ext cx="1840573" cy="158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DC3550-8FE8-4540-879B-9EC12A6F3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840" y="4010460"/>
            <a:ext cx="1584176" cy="2397801"/>
          </a:xfrm>
          <a:prstGeom prst="rect">
            <a:avLst/>
          </a:prstGeom>
          <a:solidFill>
            <a:srgbClr val="C9DB00"/>
          </a:solidFill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454191-DD79-43EE-9DA4-1B4965515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0016" y="3987800"/>
            <a:ext cx="1710282" cy="2420461"/>
          </a:xfrm>
          <a:prstGeom prst="rect">
            <a:avLst/>
          </a:prstGeom>
        </p:spPr>
      </p:pic>
      <p:pic>
        <p:nvPicPr>
          <p:cNvPr id="13" name="Zástupný obsah 5">
            <a:extLst>
              <a:ext uri="{FF2B5EF4-FFF2-40B4-BE49-F238E27FC236}">
                <a16:creationId xmlns:a16="http://schemas.microsoft.com/office/drawing/2014/main" id="{50AA30DE-C99F-4637-BB7C-C3A8E8736F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27" y="-20960"/>
            <a:ext cx="1868092" cy="1549454"/>
          </a:xfrm>
          <a:prstGeom prst="rect">
            <a:avLst/>
          </a:prstGeom>
        </p:spPr>
      </p:pic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200DB84B-50E4-4F5C-9919-393DCA9B58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70113" y="6465883"/>
            <a:ext cx="7848600" cy="239715"/>
          </a:xfrm>
        </p:spPr>
        <p:txBody>
          <a:bodyPr/>
          <a:lstStyle/>
          <a:p>
            <a:r>
              <a:rPr lang="cs-CZ" dirty="0"/>
              <a:t>www.doktorandivcr.cz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D4AFBA-8903-70D2-9EF6-F0C5FEFE4F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1791" y="1628800"/>
            <a:ext cx="3601875" cy="5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C1734-EAEB-71F1-67C6-4FC81715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56C0C-3C6E-D301-AFFA-506465484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86536C-DED1-A055-CEC6-4EF61C822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www.zenyaveda.cz/mentoring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807B5E-726A-0C8D-511A-F299F949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84" y="99220"/>
            <a:ext cx="936104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err="1"/>
              <a:t>How</a:t>
            </a:r>
            <a:r>
              <a:rPr lang="cs-CZ" sz="5400" b="1" dirty="0"/>
              <a:t> </a:t>
            </a:r>
            <a:r>
              <a:rPr lang="cs-CZ" sz="5400" b="1" dirty="0" err="1"/>
              <a:t>can</a:t>
            </a:r>
            <a:r>
              <a:rPr lang="cs-CZ" sz="5400" b="1" dirty="0"/>
              <a:t> </a:t>
            </a:r>
            <a:r>
              <a:rPr lang="cs-CZ" sz="5400" b="1" dirty="0" err="1"/>
              <a:t>you</a:t>
            </a:r>
            <a:r>
              <a:rPr lang="cs-CZ" sz="5400" b="1" dirty="0"/>
              <a:t> </a:t>
            </a:r>
            <a:r>
              <a:rPr lang="cs-CZ" sz="5400" b="1" dirty="0" err="1"/>
              <a:t>participate</a:t>
            </a:r>
            <a:r>
              <a:rPr lang="cs-CZ" sz="5400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050" y="1871618"/>
            <a:ext cx="5843950" cy="3178239"/>
          </a:xfrm>
          <a:solidFill>
            <a:srgbClr val="008080"/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err="1">
                <a:solidFill>
                  <a:schemeClr val="bg1"/>
                </a:solidFill>
              </a:rPr>
              <a:t>Board</a:t>
            </a:r>
            <a:endParaRPr lang="cs-CZ" sz="22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bg1"/>
                </a:solidFill>
              </a:rPr>
              <a:t>Voluntary</a:t>
            </a:r>
            <a:r>
              <a:rPr lang="cs-CZ" sz="2200" dirty="0">
                <a:solidFill>
                  <a:schemeClr val="bg1"/>
                </a:solidFill>
              </a:rPr>
              <a:t> (</a:t>
            </a:r>
            <a:r>
              <a:rPr lang="cs-CZ" sz="2200" dirty="0" err="1">
                <a:solidFill>
                  <a:schemeClr val="bg1"/>
                </a:solidFill>
              </a:rPr>
              <a:t>un-paid</a:t>
            </a:r>
            <a:r>
              <a:rPr lang="cs-CZ" sz="2200" dirty="0">
                <a:solidFill>
                  <a:schemeClr val="bg1"/>
                </a:solidFill>
              </a:rPr>
              <a:t>) </a:t>
            </a:r>
            <a:r>
              <a:rPr lang="cs-CZ" sz="2200" dirty="0" err="1">
                <a:solidFill>
                  <a:schemeClr val="bg1"/>
                </a:solidFill>
              </a:rPr>
              <a:t>basis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bg1"/>
                </a:solidFill>
              </a:rPr>
              <a:t>Elected</a:t>
            </a:r>
            <a:r>
              <a:rPr lang="cs-CZ" sz="2200" dirty="0">
                <a:solidFill>
                  <a:schemeClr val="bg1"/>
                </a:solidFill>
              </a:rPr>
              <a:t> by </a:t>
            </a:r>
            <a:r>
              <a:rPr lang="cs-CZ" sz="2200" dirty="0" err="1">
                <a:solidFill>
                  <a:schemeClr val="bg1"/>
                </a:solidFill>
              </a:rPr>
              <a:t>members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at</a:t>
            </a:r>
            <a:r>
              <a:rPr lang="cs-CZ" sz="2200" dirty="0">
                <a:solidFill>
                  <a:schemeClr val="bg1"/>
                </a:solidFill>
              </a:rPr>
              <a:t> General </a:t>
            </a:r>
            <a:r>
              <a:rPr lang="cs-CZ" sz="2200" dirty="0" err="1">
                <a:solidFill>
                  <a:schemeClr val="bg1"/>
                </a:solidFill>
              </a:rPr>
              <a:t>Assembly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anually</a:t>
            </a:r>
            <a:r>
              <a:rPr lang="cs-CZ" sz="2200" dirty="0">
                <a:solidFill>
                  <a:schemeClr val="bg1"/>
                </a:solidFill>
              </a:rPr>
              <a:t> – </a:t>
            </a:r>
            <a:r>
              <a:rPr lang="cs-CZ" sz="2200" dirty="0" err="1">
                <a:solidFill>
                  <a:schemeClr val="bg1"/>
                </a:solidFill>
              </a:rPr>
              <a:t>autumn</a:t>
            </a:r>
            <a:r>
              <a:rPr lang="cs-CZ" sz="2200" dirty="0">
                <a:solidFill>
                  <a:schemeClr val="bg1"/>
                </a:solidFill>
              </a:rPr>
              <a:t>  (</a:t>
            </a:r>
            <a:r>
              <a:rPr lang="cs-CZ" sz="2200" dirty="0" err="1">
                <a:solidFill>
                  <a:schemeClr val="bg1"/>
                </a:solidFill>
              </a:rPr>
              <a:t>probably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November</a:t>
            </a:r>
            <a:r>
              <a:rPr lang="cs-CZ" sz="2200" dirty="0">
                <a:solidFill>
                  <a:schemeClr val="bg1"/>
                </a:solidFill>
              </a:rPr>
              <a:t> '23)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bg1"/>
                </a:solidFill>
              </a:rPr>
              <a:t>Fulfillment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of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strategic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goals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Web, </a:t>
            </a:r>
            <a:r>
              <a:rPr lang="cs-CZ" sz="2200" dirty="0" err="1">
                <a:solidFill>
                  <a:schemeClr val="bg1"/>
                </a:solidFill>
              </a:rPr>
              <a:t>social</a:t>
            </a:r>
            <a:r>
              <a:rPr lang="cs-CZ" sz="2200" dirty="0">
                <a:solidFill>
                  <a:schemeClr val="bg1"/>
                </a:solidFill>
              </a:rPr>
              <a:t> media, newsletter management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bg1"/>
                </a:solidFill>
              </a:rPr>
              <a:t>Communication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with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political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actors</a:t>
            </a:r>
            <a:r>
              <a:rPr lang="cs-CZ" sz="2200" dirty="0">
                <a:solidFill>
                  <a:schemeClr val="bg1"/>
                </a:solidFill>
              </a:rPr>
              <a:t>, </a:t>
            </a:r>
            <a:r>
              <a:rPr lang="cs-CZ" sz="2200" dirty="0" err="1">
                <a:solidFill>
                  <a:schemeClr val="bg1"/>
                </a:solidFill>
              </a:rPr>
              <a:t>with</a:t>
            </a:r>
            <a:r>
              <a:rPr lang="cs-CZ" sz="2200" dirty="0">
                <a:solidFill>
                  <a:schemeClr val="bg1"/>
                </a:solidFill>
              </a:rPr>
              <a:t> university </a:t>
            </a:r>
            <a:r>
              <a:rPr lang="cs-CZ" sz="2200" dirty="0" err="1">
                <a:solidFill>
                  <a:schemeClr val="bg1"/>
                </a:solidFill>
              </a:rPr>
              <a:t>authorirties</a:t>
            </a:r>
            <a:r>
              <a:rPr lang="cs-CZ" sz="2200" dirty="0">
                <a:solidFill>
                  <a:schemeClr val="bg1"/>
                </a:solidFill>
              </a:rPr>
              <a:t>,, PhD </a:t>
            </a:r>
            <a:r>
              <a:rPr lang="cs-CZ" sz="2200" dirty="0" err="1">
                <a:solidFill>
                  <a:schemeClr val="bg1"/>
                </a:solidFill>
              </a:rPr>
              <a:t>researchers</a:t>
            </a: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27" y="0"/>
            <a:ext cx="1840573" cy="158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7F15B28-1C74-4059-8F2F-7CEA6597547D}"/>
              </a:ext>
            </a:extLst>
          </p:cNvPr>
          <p:cNvSpPr txBox="1"/>
          <p:nvPr/>
        </p:nvSpPr>
        <p:spPr>
          <a:xfrm>
            <a:off x="6240016" y="1864371"/>
            <a:ext cx="5699934" cy="318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b="1" dirty="0">
                <a:solidFill>
                  <a:schemeClr val="tx1"/>
                </a:solidFill>
              </a:rPr>
              <a:t>Active member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Local initiatives, </a:t>
            </a:r>
            <a:r>
              <a:rPr lang="en-US" sz="2200" b="1" dirty="0" err="1"/>
              <a:t>asscociations</a:t>
            </a:r>
            <a:r>
              <a:rPr lang="en-US" sz="2200" dirty="0"/>
              <a:t>                                          </a:t>
            </a:r>
            <a:r>
              <a:rPr lang="en-US" sz="2200" dirty="0">
                <a:solidFill>
                  <a:schemeClr val="tx1"/>
                </a:solidFill>
              </a:rPr>
              <a:t>(i.e. depart./</a:t>
            </a:r>
            <a:r>
              <a:rPr lang="en-US" sz="2200" dirty="0" err="1">
                <a:solidFill>
                  <a:schemeClr val="tx1"/>
                </a:solidFill>
              </a:rPr>
              <a:t>insitute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Participation in existing projects (</a:t>
            </a:r>
            <a:r>
              <a:rPr lang="en-US" sz="2200" dirty="0"/>
              <a:t>S</a:t>
            </a:r>
            <a:r>
              <a:rPr lang="en-US" sz="2200" dirty="0">
                <a:solidFill>
                  <a:schemeClr val="tx1"/>
                </a:solidFill>
              </a:rPr>
              <a:t>uggesting new agenda for ČAD)</a:t>
            </a:r>
            <a:endParaRPr lang="cs-CZ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Invo</a:t>
            </a:r>
            <a:r>
              <a:rPr lang="cs-CZ" sz="2200" dirty="0"/>
              <a:t>lvem</a:t>
            </a:r>
            <a:r>
              <a:rPr lang="en-US" sz="2200" dirty="0" err="1"/>
              <a:t>ent</a:t>
            </a:r>
            <a:r>
              <a:rPr lang="en-US" sz="2200" dirty="0"/>
              <a:t> per interest </a:t>
            </a:r>
            <a:r>
              <a:rPr lang="cs-CZ" sz="2200" dirty="0"/>
              <a:t>and </a:t>
            </a:r>
            <a:r>
              <a:rPr lang="cs-CZ" sz="2200" dirty="0" err="1"/>
              <a:t>available</a:t>
            </a:r>
            <a:r>
              <a:rPr lang="cs-CZ" sz="2200" dirty="0"/>
              <a:t> </a:t>
            </a:r>
            <a:r>
              <a:rPr lang="cs-CZ" sz="2200" dirty="0" err="1"/>
              <a:t>time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Possible to join online Board meetings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Contact-via e-mail, social media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CC43EB-64E6-40DF-A8D2-68BE68E515BC}"/>
              </a:ext>
            </a:extLst>
          </p:cNvPr>
          <p:cNvSpPr txBox="1"/>
          <p:nvPr/>
        </p:nvSpPr>
        <p:spPr>
          <a:xfrm>
            <a:off x="3719737" y="5157192"/>
            <a:ext cx="4824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Passive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members</a:t>
            </a:r>
            <a:r>
              <a:rPr lang="cs-CZ" sz="2200" b="1" dirty="0">
                <a:solidFill>
                  <a:schemeClr val="tx1"/>
                </a:solidFill>
              </a:rPr>
              <a:t> are </a:t>
            </a:r>
            <a:r>
              <a:rPr lang="cs-CZ" sz="2200" b="1" dirty="0" err="1">
                <a:solidFill>
                  <a:schemeClr val="tx1"/>
                </a:solidFill>
              </a:rPr>
              <a:t>also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crutial</a:t>
            </a:r>
            <a:r>
              <a:rPr lang="cs-CZ" sz="2200" b="1" dirty="0">
                <a:solidFill>
                  <a:schemeClr val="tx1"/>
                </a:solidFill>
              </a:rPr>
              <a:t>!</a:t>
            </a:r>
            <a:endParaRPr lang="cs-CZ" sz="22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Spread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word</a:t>
            </a:r>
            <a:r>
              <a:rPr lang="cs-CZ" sz="2200" dirty="0"/>
              <a:t> </a:t>
            </a:r>
            <a:r>
              <a:rPr lang="cs-CZ" sz="2200" dirty="0" err="1"/>
              <a:t>about</a:t>
            </a:r>
            <a:r>
              <a:rPr lang="cs-CZ" sz="2200" dirty="0"/>
              <a:t> </a:t>
            </a:r>
            <a:r>
              <a:rPr lang="cs-CZ" sz="2200" dirty="0">
                <a:solidFill>
                  <a:schemeClr val="tx1"/>
                </a:solidFill>
              </a:rPr>
              <a:t>ČAD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hlinkClick r:id="rId3"/>
              </a:rPr>
              <a:t>L</a:t>
            </a:r>
            <a:r>
              <a:rPr lang="cs-CZ" sz="2200" dirty="0">
                <a:solidFill>
                  <a:schemeClr val="tx1"/>
                </a:solidFill>
                <a:hlinkClick r:id="rId3"/>
              </a:rPr>
              <a:t>egitimisation </a:t>
            </a:r>
            <a:r>
              <a:rPr lang="cs-CZ" sz="2200" dirty="0" err="1">
                <a:solidFill>
                  <a:schemeClr val="tx1"/>
                </a:solidFill>
                <a:hlinkClick r:id="rId3"/>
              </a:rPr>
              <a:t>of</a:t>
            </a:r>
            <a:r>
              <a:rPr lang="cs-CZ" sz="2200" dirty="0">
                <a:solidFill>
                  <a:schemeClr val="tx1"/>
                </a:solidFill>
                <a:hlinkClick r:id="rId3"/>
              </a:rPr>
              <a:t> ČAD </a:t>
            </a:r>
            <a:r>
              <a:rPr lang="cs-CZ" sz="2200" dirty="0">
                <a:solidFill>
                  <a:schemeClr val="tx1"/>
                </a:solidFill>
              </a:rPr>
              <a:t>– </a:t>
            </a:r>
            <a:r>
              <a:rPr lang="cs-CZ" sz="2200" dirty="0" err="1">
                <a:solidFill>
                  <a:schemeClr val="tx1"/>
                </a:solidFill>
              </a:rPr>
              <a:t>Thank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You</a:t>
            </a:r>
            <a:r>
              <a:rPr lang="cs-CZ" sz="2200" dirty="0">
                <a:solidFill>
                  <a:schemeClr val="tx1"/>
                </a:solidFill>
              </a:rPr>
              <a:t>!</a:t>
            </a:r>
            <a:endParaRPr lang="cs-CZ" sz="2200" dirty="0"/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E9C879DE-284D-4D89-B0F6-CE6A685B7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27" y="-20960"/>
            <a:ext cx="1868092" cy="1549454"/>
          </a:xfrm>
          <a:prstGeom prst="rect">
            <a:avLst/>
          </a:prstGeom>
        </p:spPr>
      </p:pic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4A4C4F02-08D6-4870-A69B-95C3499BD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70113" y="6525344"/>
            <a:ext cx="7848600" cy="239715"/>
          </a:xfrm>
        </p:spPr>
        <p:txBody>
          <a:bodyPr/>
          <a:lstStyle/>
          <a:p>
            <a:r>
              <a:rPr lang="cs-CZ" dirty="0"/>
              <a:t>www.doktorandivcr.cz</a:t>
            </a:r>
          </a:p>
        </p:txBody>
      </p:sp>
    </p:spTree>
    <p:extLst>
      <p:ext uri="{BB962C8B-B14F-4D97-AF65-F5344CB8AC3E}">
        <p14:creationId xmlns:p14="http://schemas.microsoft.com/office/powerpoint/2010/main" val="35879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30A00-2754-4035-9CA7-8EBFF626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9421688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sz="4200" dirty="0">
                <a:solidFill>
                  <a:schemeClr val="tx1"/>
                </a:solidFill>
              </a:rPr>
              <a:t>3 </a:t>
            </a:r>
            <a:r>
              <a:rPr lang="cs-CZ" sz="4200" dirty="0" err="1">
                <a:solidFill>
                  <a:schemeClr val="tx1"/>
                </a:solidFill>
              </a:rPr>
              <a:t>recommendations</a:t>
            </a:r>
            <a:endParaRPr lang="cs-CZ" sz="4200" dirty="0">
              <a:solidFill>
                <a:schemeClr val="tx1"/>
              </a:solidFill>
            </a:endParaRPr>
          </a:p>
        </p:txBody>
      </p:sp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B8DCED7C-78F9-490A-8308-D4C11E197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2462"/>
          <a:stretch/>
        </p:blipFill>
        <p:spPr>
          <a:xfrm>
            <a:off x="1066800" y="1828799"/>
            <a:ext cx="10141768" cy="4572001"/>
          </a:xfrm>
          <a:prstGeom prst="rect">
            <a:avLst/>
          </a:prstGeom>
          <a:noFill/>
        </p:spPr>
      </p:pic>
      <p:pic>
        <p:nvPicPr>
          <p:cNvPr id="11" name="Zástupný obsah 5">
            <a:extLst>
              <a:ext uri="{FF2B5EF4-FFF2-40B4-BE49-F238E27FC236}">
                <a16:creationId xmlns:a16="http://schemas.microsoft.com/office/drawing/2014/main" id="{41F1587E-1BA8-4ABE-8FDE-684BCDD55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27" y="-20960"/>
            <a:ext cx="1868092" cy="1549454"/>
          </a:xfrm>
          <a:prstGeom prst="rect">
            <a:avLst/>
          </a:prstGeom>
        </p:spPr>
      </p:pic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6C9366D6-2CF3-42F8-8581-47558E351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70113" y="6465883"/>
            <a:ext cx="7848600" cy="239715"/>
          </a:xfrm>
        </p:spPr>
        <p:txBody>
          <a:bodyPr/>
          <a:lstStyle/>
          <a:p>
            <a:r>
              <a:rPr lang="cs-CZ" dirty="0"/>
              <a:t>www.doktorandivcr.cz</a:t>
            </a:r>
          </a:p>
        </p:txBody>
      </p:sp>
    </p:spTree>
    <p:extLst>
      <p:ext uri="{BB962C8B-B14F-4D97-AF65-F5344CB8AC3E}">
        <p14:creationId xmlns:p14="http://schemas.microsoft.com/office/powerpoint/2010/main" val="558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F7255-7E2E-4F24-900D-88114BDB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5F72F-D073-41C8-B9CD-94CED676B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417644-08EB-4011-B383-F8B88915A4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www.zenyaveda.cz/mentoring</a:t>
            </a:r>
            <a:endParaRPr lang="cs-CZ" dirty="0"/>
          </a:p>
        </p:txBody>
      </p:sp>
      <p:sp useBgFill="1">
        <p:nvSpPr>
          <p:cNvPr id="5" name="Rectangle 32">
            <a:extLst>
              <a:ext uri="{FF2B5EF4-FFF2-40B4-BE49-F238E27FC236}">
                <a16:creationId xmlns:a16="http://schemas.microsoft.com/office/drawing/2014/main" id="{BF8B450D-1113-4523-9828-4A87723AC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4" descr="Myš na růžovém pozadí">
            <a:extLst>
              <a:ext uri="{FF2B5EF4-FFF2-40B4-BE49-F238E27FC236}">
                <a16:creationId xmlns:a16="http://schemas.microsoft.com/office/drawing/2014/main" id="{6B3373DA-A004-4437-8F75-98CCDC862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7" name="Rectangle 34">
            <a:extLst>
              <a:ext uri="{FF2B5EF4-FFF2-40B4-BE49-F238E27FC236}">
                <a16:creationId xmlns:a16="http://schemas.microsoft.com/office/drawing/2014/main" id="{4C5523B1-0965-4F28-86E0-76AA185B0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65F3F1A-FA43-46E7-84BE-09247F016FFC}"/>
              </a:ext>
            </a:extLst>
          </p:cNvPr>
          <p:cNvSpPr txBox="1">
            <a:spLocks/>
          </p:cNvSpPr>
          <p:nvPr/>
        </p:nvSpPr>
        <p:spPr>
          <a:xfrm>
            <a:off x="-3046" y="88928"/>
            <a:ext cx="12195046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tx1"/>
                </a:solidFill>
              </a:rPr>
              <a:t>    1) Care </a:t>
            </a:r>
            <a:r>
              <a:rPr lang="cs-CZ" sz="4000" b="1" dirty="0" err="1">
                <a:solidFill>
                  <a:schemeClr val="tx1"/>
                </a:solidFill>
              </a:rPr>
              <a:t>about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your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mental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health</a:t>
            </a:r>
            <a:r>
              <a:rPr lang="cs-CZ" sz="4000" b="1" dirty="0">
                <a:solidFill>
                  <a:schemeClr val="tx1"/>
                </a:solidFill>
              </a:rPr>
              <a:t> (</a:t>
            </a:r>
            <a:r>
              <a:rPr lang="cs-CZ" sz="4000" b="1" dirty="0" err="1">
                <a:solidFill>
                  <a:schemeClr val="tx1"/>
                </a:solidFill>
              </a:rPr>
              <a:t>really</a:t>
            </a:r>
            <a:r>
              <a:rPr lang="cs-CZ" sz="4000" b="1" dirty="0">
                <a:solidFill>
                  <a:schemeClr val="tx1"/>
                </a:solidFill>
              </a:rPr>
              <a:t>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A0BB6502-EA21-4306-A148-6CDF2A79458A}"/>
              </a:ext>
            </a:extLst>
          </p:cNvPr>
          <p:cNvSpPr txBox="1">
            <a:spLocks/>
          </p:cNvSpPr>
          <p:nvPr/>
        </p:nvSpPr>
        <p:spPr>
          <a:xfrm>
            <a:off x="6600056" y="1703754"/>
            <a:ext cx="5239699" cy="4797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err="1">
                <a:hlinkClick r:id="rId3"/>
              </a:rPr>
              <a:t>PhDs</a:t>
            </a:r>
            <a:r>
              <a:rPr lang="cs-CZ" sz="3200" dirty="0">
                <a:hlinkClick r:id="rId3"/>
              </a:rPr>
              <a:t> as a </a:t>
            </a:r>
            <a:r>
              <a:rPr lang="cs-CZ" sz="3200" dirty="0" err="1">
                <a:hlinkClick r:id="rId3"/>
              </a:rPr>
              <a:t>high</a:t>
            </a:r>
            <a:r>
              <a:rPr lang="cs-CZ" sz="3200" dirty="0">
                <a:hlinkClick r:id="rId3"/>
              </a:rPr>
              <a:t>-risk </a:t>
            </a:r>
            <a:r>
              <a:rPr lang="cs-CZ" sz="3200" dirty="0" err="1">
                <a:hlinkClick r:id="rId3"/>
              </a:rPr>
              <a:t>group</a:t>
            </a:r>
            <a:r>
              <a:rPr lang="cs-CZ" sz="3200" dirty="0">
                <a:hlinkClick r:id="rId3"/>
              </a:rPr>
              <a:t> for </a:t>
            </a:r>
            <a:r>
              <a:rPr lang="cs-CZ" sz="3200" dirty="0" err="1">
                <a:hlinkClick r:id="rId3"/>
              </a:rPr>
              <a:t>mental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health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issues</a:t>
            </a:r>
            <a:endParaRPr lang="en-US" sz="3200" dirty="0"/>
          </a:p>
          <a:p>
            <a:r>
              <a:rPr lang="en-US" sz="3200" dirty="0"/>
              <a:t>Work-life balance</a:t>
            </a:r>
            <a:r>
              <a:rPr lang="cs-CZ" sz="3200" dirty="0"/>
              <a:t> </a:t>
            </a:r>
            <a:endParaRPr lang="en-US" sz="3200" dirty="0"/>
          </a:p>
          <a:p>
            <a:r>
              <a:rPr lang="cs-CZ" sz="3200" dirty="0">
                <a:hlinkClick r:id="rId4"/>
              </a:rPr>
              <a:t>Councelling </a:t>
            </a:r>
            <a:r>
              <a:rPr lang="cs-CZ" sz="3200" dirty="0" err="1">
                <a:hlinkClick r:id="rId4"/>
              </a:rPr>
              <a:t>services</a:t>
            </a:r>
            <a:r>
              <a:rPr lang="cs-CZ" sz="3200" dirty="0"/>
              <a:t>        (Carolina Centre </a:t>
            </a:r>
            <a:r>
              <a:rPr lang="cs-CZ" sz="3200" dirty="0" err="1"/>
              <a:t>of</a:t>
            </a:r>
            <a:r>
              <a:rPr lang="cs-CZ" sz="3200" dirty="0"/>
              <a:t> Charles Univ.)</a:t>
            </a:r>
            <a:endParaRPr lang="en-US" sz="3200" dirty="0"/>
          </a:p>
          <a:p>
            <a:r>
              <a:rPr lang="en-US" sz="3200" dirty="0" err="1">
                <a:hlinkClick r:id="rId5"/>
              </a:rPr>
              <a:t>Nevypusť</a:t>
            </a:r>
            <a:r>
              <a:rPr lang="en-US" sz="3200" dirty="0">
                <a:hlinkClick r:id="rId5"/>
              </a:rPr>
              <a:t> </a:t>
            </a:r>
            <a:r>
              <a:rPr lang="en-US" sz="3200" dirty="0" err="1">
                <a:hlinkClick r:id="rId5"/>
              </a:rPr>
              <a:t>duši</a:t>
            </a:r>
            <a:r>
              <a:rPr lang="cs-CZ" sz="3200" dirty="0"/>
              <a:t> </a:t>
            </a:r>
          </a:p>
          <a:p>
            <a:pPr marL="0" indent="0">
              <a:buNone/>
            </a:pPr>
            <a:r>
              <a:rPr lang="cs-CZ" sz="3200" dirty="0"/>
              <a:t>   (NGO, not PhD </a:t>
            </a:r>
            <a:r>
              <a:rPr lang="cs-CZ" sz="3200" dirty="0" err="1"/>
              <a:t>specific</a:t>
            </a:r>
            <a:r>
              <a:rPr lang="cs-CZ" sz="3200" dirty="0"/>
              <a:t>)</a:t>
            </a:r>
            <a:endParaRPr lang="en-US" sz="3200" dirty="0"/>
          </a:p>
        </p:txBody>
      </p:sp>
      <p:pic>
        <p:nvPicPr>
          <p:cNvPr id="10" name="Zástupný obsah 5">
            <a:extLst>
              <a:ext uri="{FF2B5EF4-FFF2-40B4-BE49-F238E27FC236}">
                <a16:creationId xmlns:a16="http://schemas.microsoft.com/office/drawing/2014/main" id="{B0B2DD83-E817-4246-ADB5-A79334655F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27" y="-20960"/>
            <a:ext cx="1868092" cy="1549454"/>
          </a:xfrm>
          <a:prstGeom prst="rect">
            <a:avLst/>
          </a:prstGeom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C45AD320-61EB-40A9-A964-536F4DEC52A4}"/>
              </a:ext>
            </a:extLst>
          </p:cNvPr>
          <p:cNvSpPr txBox="1">
            <a:spLocks/>
          </p:cNvSpPr>
          <p:nvPr/>
        </p:nvSpPr>
        <p:spPr>
          <a:xfrm>
            <a:off x="2322513" y="6501653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C9DB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www.doktorandivcr.cz</a:t>
            </a:r>
          </a:p>
        </p:txBody>
      </p:sp>
    </p:spTree>
    <p:extLst>
      <p:ext uri="{BB962C8B-B14F-4D97-AF65-F5344CB8AC3E}">
        <p14:creationId xmlns:p14="http://schemas.microsoft.com/office/powerpoint/2010/main" val="8227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42FEB-F843-419E-9091-AAA62C2A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420888"/>
            <a:ext cx="10750170" cy="3979912"/>
          </a:xfrm>
        </p:spPr>
        <p:txBody>
          <a:bodyPr/>
          <a:lstStyle/>
          <a:p>
            <a:r>
              <a:rPr lang="cs-CZ" dirty="0"/>
              <a:t>Department, institute, </a:t>
            </a:r>
            <a:r>
              <a:rPr lang="cs-CZ" dirty="0" err="1"/>
              <a:t>faculty</a:t>
            </a:r>
            <a:r>
              <a:rPr lang="cs-CZ" dirty="0"/>
              <a:t>                                                                               (not just for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isolation</a:t>
            </a:r>
            <a:r>
              <a:rPr lang="cs-CZ" dirty="0"/>
              <a:t>, MH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)</a:t>
            </a:r>
          </a:p>
        </p:txBody>
      </p:sp>
      <p:sp>
        <p:nvSpPr>
          <p:cNvPr id="5" name="Down Arrow 7">
            <a:extLst>
              <a:ext uri="{FF2B5EF4-FFF2-40B4-BE49-F238E27FC236}">
                <a16:creationId xmlns:a16="http://schemas.microsoft.com/office/drawing/2014/main" id="{2A843E6F-2620-4509-A862-DEAF863A9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Skupina mláďat tučňáka císařského">
            <a:extLst>
              <a:ext uri="{FF2B5EF4-FFF2-40B4-BE49-F238E27FC236}">
                <a16:creationId xmlns:a16="http://schemas.microsoft.com/office/drawing/2014/main" id="{706C365F-4A87-470E-A05E-72072EDF1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-1" b="-1"/>
          <a:stretch/>
        </p:blipFill>
        <p:spPr>
          <a:xfrm>
            <a:off x="1287463" y="3297014"/>
            <a:ext cx="3467100" cy="2508250"/>
          </a:xfrm>
          <a:prstGeom prst="rect">
            <a:avLst/>
          </a:prstGeom>
        </p:spPr>
      </p:pic>
      <p:pic>
        <p:nvPicPr>
          <p:cNvPr id="7" name="Zástupný obsah 7" descr="Rodina surikat na vyhlídce">
            <a:extLst>
              <a:ext uri="{FF2B5EF4-FFF2-40B4-BE49-F238E27FC236}">
                <a16:creationId xmlns:a16="http://schemas.microsoft.com/office/drawing/2014/main" id="{B40C2AB5-47F8-4F9B-8D83-742320B28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" b="4"/>
          <a:stretch/>
        </p:blipFill>
        <p:spPr>
          <a:xfrm>
            <a:off x="4822825" y="3284984"/>
            <a:ext cx="3473450" cy="2508250"/>
          </a:xfrm>
          <a:prstGeom prst="rect">
            <a:avLst/>
          </a:prstGeom>
        </p:spPr>
      </p:pic>
      <p:pic>
        <p:nvPicPr>
          <p:cNvPr id="8" name="Zástupný obsah 9" descr="Zblízka focený sedící králík s růžovým pozadím">
            <a:extLst>
              <a:ext uri="{FF2B5EF4-FFF2-40B4-BE49-F238E27FC236}">
                <a16:creationId xmlns:a16="http://schemas.microsoft.com/office/drawing/2014/main" id="{C81A9384-5AA7-48CA-8542-D88B8426F2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/>
          <a:stretch/>
        </p:blipFill>
        <p:spPr>
          <a:xfrm>
            <a:off x="8367713" y="3297014"/>
            <a:ext cx="2984500" cy="250825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A477C8A-6F0C-4598-92CE-D18CA3AC6DB4}"/>
              </a:ext>
            </a:extLst>
          </p:cNvPr>
          <p:cNvSpPr txBox="1">
            <a:spLocks/>
          </p:cNvSpPr>
          <p:nvPr/>
        </p:nvSpPr>
        <p:spPr>
          <a:xfrm>
            <a:off x="1286932" y="1204109"/>
            <a:ext cx="10023398" cy="857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FFFF"/>
                </a:solidFill>
              </a:rPr>
              <a:t>2) Try to </a:t>
            </a:r>
            <a:r>
              <a:rPr lang="cs-CZ" sz="4000" dirty="0" err="1">
                <a:solidFill>
                  <a:srgbClr val="FFFFFF"/>
                </a:solidFill>
              </a:rPr>
              <a:t>connect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with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your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peers</a:t>
            </a:r>
            <a:r>
              <a:rPr lang="cs-CZ" sz="4000" dirty="0">
                <a:solidFill>
                  <a:srgbClr val="FFFFFF"/>
                </a:solidFill>
              </a:rPr>
              <a:t> and </a:t>
            </a:r>
            <a:r>
              <a:rPr lang="cs-CZ" sz="4000" dirty="0" err="1">
                <a:solidFill>
                  <a:srgbClr val="FFFFFF"/>
                </a:solidFill>
              </a:rPr>
              <a:t>collegues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3E6EFC04-7F35-4C43-8A0E-91291EEC4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70113" y="6465883"/>
            <a:ext cx="7848600" cy="239715"/>
          </a:xfrm>
        </p:spPr>
        <p:txBody>
          <a:bodyPr/>
          <a:lstStyle/>
          <a:p>
            <a:r>
              <a:rPr lang="cs-CZ" dirty="0"/>
              <a:t>www.doktorandivcr.cz</a:t>
            </a:r>
          </a:p>
        </p:txBody>
      </p:sp>
    </p:spTree>
    <p:extLst>
      <p:ext uri="{BB962C8B-B14F-4D97-AF65-F5344CB8AC3E}">
        <p14:creationId xmlns:p14="http://schemas.microsoft.com/office/powerpoint/2010/main" val="2901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Health_16x9_TP102901021.potx" id="{4F6D0DCB-C1C6-447B-A5EF-663DB22015D8}" vid="{9A8E70B8-D8CA-4817-BC3E-F5BDBB02DF32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884</Words>
  <Application>Microsoft Office PowerPoint</Application>
  <PresentationFormat>Širokoúhlá obrazovka</PresentationFormat>
  <Paragraphs>118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Medium</vt:lpstr>
      <vt:lpstr>Wingdings</vt:lpstr>
      <vt:lpstr>MedicalHealth_16x9</vt:lpstr>
      <vt:lpstr>   What is ČAD?  How ČAD works?  How can you participate?  +3 tips + 1 invite</vt:lpstr>
      <vt:lpstr>Prezentace aplikace PowerPoint</vt:lpstr>
      <vt:lpstr>From lobbying to individual help</vt:lpstr>
      <vt:lpstr>Standard for PhD Supervision</vt:lpstr>
      <vt:lpstr>Prezentace aplikace PowerPoint</vt:lpstr>
      <vt:lpstr>How can you participate?</vt:lpstr>
      <vt:lpstr>3 recommendations</vt:lpstr>
      <vt:lpstr>Prezentace aplikace PowerPoint</vt:lpstr>
      <vt:lpstr>Prezentace aplikace PowerPoint</vt:lpstr>
      <vt:lpstr>Prezentace aplikace PowerPoint</vt:lpstr>
      <vt:lpstr>Prezentace aplikace PowerPoint</vt:lpstr>
      <vt:lpstr>FSV PhD Group Creation - open discussion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2015-02-27T10:46:55Z</dcterms:created>
  <dcterms:modified xsi:type="dcterms:W3CDTF">2023-10-03T08:35:05Z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